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4.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7.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3.xml" ContentType="application/vnd.openxmlformats-officedocument.drawingml.chart+xml"/>
  <Override PartName="/ppt/notesSlides/notesSlide33.xml" ContentType="application/vnd.openxmlformats-officedocument.presentationml.notesSlide+xml"/>
  <Override PartName="/ppt/charts/chart24.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9"/>
  </p:notesMasterIdLst>
  <p:sldIdLst>
    <p:sldId id="256" r:id="rId2"/>
    <p:sldId id="257" r:id="rId3"/>
    <p:sldId id="295" r:id="rId4"/>
    <p:sldId id="296" r:id="rId5"/>
    <p:sldId id="297" r:id="rId6"/>
    <p:sldId id="298" r:id="rId7"/>
    <p:sldId id="299" r:id="rId8"/>
    <p:sldId id="258" r:id="rId9"/>
    <p:sldId id="294" r:id="rId10"/>
    <p:sldId id="300" r:id="rId11"/>
    <p:sldId id="259" r:id="rId12"/>
    <p:sldId id="301" r:id="rId13"/>
    <p:sldId id="260" r:id="rId14"/>
    <p:sldId id="302" r:id="rId15"/>
    <p:sldId id="385" r:id="rId16"/>
    <p:sldId id="303" r:id="rId17"/>
    <p:sldId id="304" r:id="rId18"/>
    <p:sldId id="383" r:id="rId19"/>
    <p:sldId id="305" r:id="rId20"/>
    <p:sldId id="306" r:id="rId21"/>
    <p:sldId id="307" r:id="rId22"/>
    <p:sldId id="308" r:id="rId23"/>
    <p:sldId id="309" r:id="rId24"/>
    <p:sldId id="310" r:id="rId25"/>
    <p:sldId id="311" r:id="rId26"/>
    <p:sldId id="312" r:id="rId27"/>
    <p:sldId id="313" r:id="rId28"/>
    <p:sldId id="384" r:id="rId29"/>
    <p:sldId id="314" r:id="rId30"/>
    <p:sldId id="315" r:id="rId31"/>
    <p:sldId id="316" r:id="rId32"/>
    <p:sldId id="318" r:id="rId33"/>
    <p:sldId id="317" r:id="rId34"/>
    <p:sldId id="321" r:id="rId35"/>
    <p:sldId id="319" r:id="rId36"/>
    <p:sldId id="322" r:id="rId37"/>
    <p:sldId id="323" r:id="rId38"/>
    <p:sldId id="324" r:id="rId39"/>
    <p:sldId id="325" r:id="rId40"/>
    <p:sldId id="326" r:id="rId41"/>
    <p:sldId id="327" r:id="rId42"/>
    <p:sldId id="328" r:id="rId43"/>
    <p:sldId id="320" r:id="rId44"/>
    <p:sldId id="329" r:id="rId45"/>
    <p:sldId id="330" r:id="rId46"/>
    <p:sldId id="331" r:id="rId47"/>
    <p:sldId id="332" r:id="rId48"/>
    <p:sldId id="333" r:id="rId49"/>
    <p:sldId id="334" r:id="rId50"/>
    <p:sldId id="335" r:id="rId51"/>
    <p:sldId id="336" r:id="rId52"/>
    <p:sldId id="337" r:id="rId53"/>
    <p:sldId id="338" r:id="rId54"/>
    <p:sldId id="339" r:id="rId55"/>
    <p:sldId id="340" r:id="rId56"/>
    <p:sldId id="341" r:id="rId57"/>
    <p:sldId id="342" r:id="rId58"/>
    <p:sldId id="343" r:id="rId59"/>
    <p:sldId id="344" r:id="rId60"/>
    <p:sldId id="345" r:id="rId61"/>
    <p:sldId id="346" r:id="rId62"/>
    <p:sldId id="347" r:id="rId63"/>
    <p:sldId id="348" r:id="rId64"/>
    <p:sldId id="349" r:id="rId65"/>
    <p:sldId id="350" r:id="rId66"/>
    <p:sldId id="351" r:id="rId67"/>
    <p:sldId id="352" r:id="rId68"/>
    <p:sldId id="353" r:id="rId69"/>
    <p:sldId id="354" r:id="rId70"/>
    <p:sldId id="355" r:id="rId71"/>
    <p:sldId id="356" r:id="rId72"/>
    <p:sldId id="357" r:id="rId73"/>
    <p:sldId id="261" r:id="rId74"/>
    <p:sldId id="358" r:id="rId75"/>
    <p:sldId id="359" r:id="rId76"/>
    <p:sldId id="360" r:id="rId77"/>
    <p:sldId id="361" r:id="rId78"/>
    <p:sldId id="362" r:id="rId79"/>
    <p:sldId id="262" r:id="rId80"/>
    <p:sldId id="263" r:id="rId81"/>
    <p:sldId id="264" r:id="rId82"/>
    <p:sldId id="364" r:id="rId83"/>
    <p:sldId id="265" r:id="rId84"/>
    <p:sldId id="266" r:id="rId85"/>
    <p:sldId id="267" r:id="rId86"/>
    <p:sldId id="268" r:id="rId87"/>
    <p:sldId id="365" r:id="rId88"/>
    <p:sldId id="269" r:id="rId89"/>
    <p:sldId id="270" r:id="rId90"/>
    <p:sldId id="271" r:id="rId91"/>
    <p:sldId id="272" r:id="rId92"/>
    <p:sldId id="273" r:id="rId93"/>
    <p:sldId id="368" r:id="rId94"/>
    <p:sldId id="369" r:id="rId95"/>
    <p:sldId id="370" r:id="rId96"/>
    <p:sldId id="371" r:id="rId97"/>
    <p:sldId id="372" r:id="rId98"/>
    <p:sldId id="373" r:id="rId99"/>
    <p:sldId id="279" r:id="rId100"/>
    <p:sldId id="280" r:id="rId101"/>
    <p:sldId id="281" r:id="rId102"/>
    <p:sldId id="282" r:id="rId103"/>
    <p:sldId id="283" r:id="rId104"/>
    <p:sldId id="284" r:id="rId105"/>
    <p:sldId id="285" r:id="rId106"/>
    <p:sldId id="286" r:id="rId107"/>
    <p:sldId id="287" r:id="rId108"/>
    <p:sldId id="374" r:id="rId109"/>
    <p:sldId id="375" r:id="rId110"/>
    <p:sldId id="288" r:id="rId111"/>
    <p:sldId id="376" r:id="rId112"/>
    <p:sldId id="378" r:id="rId113"/>
    <p:sldId id="379" r:id="rId114"/>
    <p:sldId id="380" r:id="rId115"/>
    <p:sldId id="381" r:id="rId116"/>
    <p:sldId id="382" r:id="rId117"/>
    <p:sldId id="377" r:id="rId1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412" autoAdjust="0"/>
  </p:normalViewPr>
  <p:slideViewPr>
    <p:cSldViewPr snapToGrid="0">
      <p:cViewPr varScale="1">
        <p:scale>
          <a:sx n="69" d="100"/>
          <a:sy n="69" d="100"/>
        </p:scale>
        <p:origin x="94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cerPC\Desktop\Grafik%20yap.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Sau\YandexDisk\2016-2017\Tez\&#304;stanbul\Gelen%20&#304;statistik.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au\YandexDisk\2016-2017\Tez\&#304;statistik\&#220;lkelerin%20Milli%20Gelir%20Zamansal%20Geli&#351;imi%201990-2015.xlsx" TargetMode="External"/><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1" Type="http://schemas.openxmlformats.org/officeDocument/2006/relationships/oleObject" Target="file:///C:\Users\Sau\YandexDisk\2016-2017\Tez\&#304;statistik\Son%2010%20y&#305;l%2010%20&#252;lke.xlsx" TargetMode="External"/></Relationships>
</file>

<file path=ppt/charts/_rels/chart24.xml.rels><?xml version="1.0" encoding="UTF-8" standalone="yes"?>
<Relationships xmlns="http://schemas.openxmlformats.org/package/2006/relationships"><Relationship Id="rId3" Type="http://schemas.openxmlformats.org/officeDocument/2006/relationships/oleObject" Target="file:///C:\Users\Sau\YandexDisk\2016-2017\Tez\&#304;statistik\Son%2010%20y&#305;l%2010%20&#252;lke.xlsx" TargetMode="External"/><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6"/>
              </a:solidFill>
              <a:ln>
                <a:noFill/>
              </a:ln>
              <a:effectLst>
                <a:outerShdw blurRad="63500" sx="102000" sy="102000" algn="ctr" rotWithShape="0">
                  <a:prstClr val="black">
                    <a:alpha val="20000"/>
                  </a:prstClr>
                </a:outerShdw>
              </a:effectLst>
            </c:spPr>
          </c:dPt>
          <c:dPt>
            <c:idx val="1"/>
            <c:bubble3D val="0"/>
            <c:spPr>
              <a:solidFill>
                <a:schemeClr val="accent5"/>
              </a:solidFill>
              <a:ln>
                <a:noFill/>
              </a:ln>
              <a:effectLst>
                <a:outerShdw blurRad="63500" sx="102000" sy="102000" algn="ctr" rotWithShape="0">
                  <a:prstClr val="black">
                    <a:alpha val="20000"/>
                  </a:prstClr>
                </a:outerShdw>
              </a:effectLst>
            </c:spPr>
          </c:dPt>
          <c:dLbls>
            <c:dLbl>
              <c:idx val="1"/>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tx1"/>
                      </a:solidFill>
                      <a:latin typeface="+mn-lt"/>
                      <a:ea typeface="+mn-ea"/>
                      <a:cs typeface="+mn-cs"/>
                    </a:defRPr>
                  </a:pPr>
                  <a:endParaRPr lang="tr-TR"/>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1"/>
                    </a:solidFill>
                    <a:latin typeface="+mn-lt"/>
                    <a:ea typeface="+mn-ea"/>
                    <a:cs typeface="+mn-cs"/>
                  </a:defRPr>
                </a:pPr>
                <a:endParaRPr lang="tr-TR"/>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Sayfa1!$A$2:$A$3</c:f>
              <c:strCache>
                <c:ptCount val="2"/>
                <c:pt idx="0">
                  <c:v>Toplam Seyahat</c:v>
                </c:pt>
                <c:pt idx="1">
                  <c:v>Asya Pasifik Seyahat</c:v>
                </c:pt>
              </c:strCache>
            </c:strRef>
          </c:cat>
          <c:val>
            <c:numRef>
              <c:f>Sayfa1!$B$2:$B$3</c:f>
              <c:numCache>
                <c:formatCode>General</c:formatCode>
                <c:ptCount val="2"/>
                <c:pt idx="0">
                  <c:v>934000000</c:v>
                </c:pt>
                <c:pt idx="1">
                  <c:v>250000000</c:v>
                </c:pt>
              </c:numCache>
            </c:numRef>
          </c:val>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r>
              <a:rPr lang="tr-TR" sz="2400">
                <a:latin typeface="Times New Roman" panose="02020603050405020304" pitchFamily="18" charset="0"/>
                <a:cs typeface="Times New Roman" panose="02020603050405020304" pitchFamily="18" charset="0"/>
              </a:rPr>
              <a:t>İstanbul'a Gelen</a:t>
            </a:r>
            <a:r>
              <a:rPr lang="tr-TR" sz="2400" baseline="0">
                <a:latin typeface="Times New Roman" panose="02020603050405020304" pitchFamily="18" charset="0"/>
                <a:cs typeface="Times New Roman" panose="02020603050405020304" pitchFamily="18" charset="0"/>
              </a:rPr>
              <a:t> </a:t>
            </a:r>
            <a:r>
              <a:rPr lang="tr-TR" sz="2400">
                <a:latin typeface="Times New Roman" panose="02020603050405020304" pitchFamily="18" charset="0"/>
                <a:cs typeface="Times New Roman" panose="02020603050405020304" pitchFamily="18" charset="0"/>
              </a:rPr>
              <a:t>Ziyaretçi Sayıları (2016)</a:t>
            </a:r>
          </a:p>
        </c:rich>
      </c:tx>
      <c:layout>
        <c:manualLayout>
          <c:xMode val="edge"/>
          <c:yMode val="edge"/>
          <c:x val="0.41660186053923343"/>
          <c:y val="3.1980058977598501E-2"/>
        </c:manualLayout>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tr-TR"/>
        </a:p>
      </c:txPr>
    </c:title>
    <c:autoTitleDeleted val="0"/>
    <c:plotArea>
      <c:layout/>
      <c:pieChart>
        <c:varyColors val="1"/>
        <c:ser>
          <c:idx val="0"/>
          <c:order val="0"/>
          <c:dPt>
            <c:idx val="0"/>
            <c:bubble3D val="0"/>
            <c:spPr>
              <a:solidFill>
                <a:schemeClr val="dk1">
                  <a:tint val="88500"/>
                </a:schemeClr>
              </a:solidFill>
              <a:ln>
                <a:noFill/>
              </a:ln>
              <a:effectLst>
                <a:outerShdw blurRad="254000" sx="102000" sy="102000" algn="ctr" rotWithShape="0">
                  <a:prstClr val="black">
                    <a:alpha val="20000"/>
                  </a:prstClr>
                </a:outerShdw>
              </a:effectLst>
            </c:spPr>
          </c:dPt>
          <c:dPt>
            <c:idx val="1"/>
            <c:bubble3D val="0"/>
            <c:spPr>
              <a:solidFill>
                <a:schemeClr val="dk1">
                  <a:tint val="55000"/>
                </a:schemeClr>
              </a:solidFill>
              <a:ln>
                <a:noFill/>
              </a:ln>
              <a:effectLst>
                <a:outerShdw blurRad="254000" sx="102000" sy="102000" algn="ctr" rotWithShape="0">
                  <a:prstClr val="black">
                    <a:alpha val="20000"/>
                  </a:prstClr>
                </a:outerShdw>
              </a:effectLst>
            </c:spPr>
          </c:dPt>
          <c:dLbls>
            <c:dLbl>
              <c:idx val="0"/>
              <c:layout>
                <c:manualLayout>
                  <c:x val="0.29482288676662571"/>
                  <c:y val="-2.7699244998545397E-2"/>
                </c:manualLayout>
              </c:layout>
              <c:tx>
                <c:rich>
                  <a:bodyPr rot="0" spcFirstLastPara="1" vertOverflow="overflow" horzOverflow="overflow" vert="horz" wrap="none" lIns="38100" tIns="19050" rIns="38100" bIns="19050" anchor="ctr" anchorCtr="1">
                    <a:spAutoFit/>
                  </a:bodyPr>
                  <a:lstStyle/>
                  <a:p>
                    <a:pPr>
                      <a:defRPr sz="1800" b="1" i="0" u="none" strike="noStrike" kern="1200" baseline="0">
                        <a:solidFill>
                          <a:schemeClr val="lt1"/>
                        </a:solidFill>
                        <a:latin typeface="Times New Roman" panose="02020603050405020304" pitchFamily="18" charset="0"/>
                        <a:ea typeface="+mn-ea"/>
                        <a:cs typeface="Times New Roman" panose="02020603050405020304" pitchFamily="18" charset="0"/>
                      </a:defRPr>
                    </a:pPr>
                    <a:fld id="{41927C5E-F266-423E-BAC6-D04AEB66672C}" type="CATEGORYNAME">
                      <a:rPr lang="en-US" sz="1800">
                        <a:latin typeface="Times New Roman" panose="02020603050405020304" pitchFamily="18" charset="0"/>
                        <a:cs typeface="Times New Roman" panose="02020603050405020304" pitchFamily="18" charset="0"/>
                      </a:rPr>
                      <a:pPr>
                        <a:defRPr sz="1800">
                          <a:latin typeface="Times New Roman" panose="02020603050405020304" pitchFamily="18" charset="0"/>
                          <a:cs typeface="Times New Roman" panose="02020603050405020304" pitchFamily="18" charset="0"/>
                        </a:defRPr>
                      </a:pPr>
                      <a:t>[KATEGORİ ADI]</a:t>
                    </a:fld>
                    <a:r>
                      <a:rPr lang="en-US" sz="1800" baseline="0">
                        <a:latin typeface="Times New Roman" panose="02020603050405020304" pitchFamily="18" charset="0"/>
                        <a:cs typeface="Times New Roman" panose="02020603050405020304" pitchFamily="18" charset="0"/>
                      </a:rPr>
                      <a:t>; </a:t>
                    </a:r>
                    <a:fld id="{328D5971-DBE3-4393-83C2-8B49ABDE3A49}" type="VALUE">
                      <a:rPr lang="en-US" sz="1800" baseline="0">
                        <a:latin typeface="Times New Roman" panose="02020603050405020304" pitchFamily="18" charset="0"/>
                        <a:cs typeface="Times New Roman" panose="02020603050405020304" pitchFamily="18" charset="0"/>
                      </a:rPr>
                      <a:pPr>
                        <a:defRPr sz="1800">
                          <a:latin typeface="Times New Roman" panose="02020603050405020304" pitchFamily="18" charset="0"/>
                          <a:cs typeface="Times New Roman" panose="02020603050405020304" pitchFamily="18" charset="0"/>
                        </a:defRPr>
                      </a:pPr>
                      <a:t>[DEĞER]</a:t>
                    </a:fld>
                    <a:r>
                      <a:rPr lang="en-US" sz="1800" baseline="0">
                        <a:latin typeface="Times New Roman" panose="02020603050405020304" pitchFamily="18" charset="0"/>
                        <a:cs typeface="Times New Roman" panose="02020603050405020304" pitchFamily="18" charset="0"/>
                      </a:rPr>
                      <a:t>; </a:t>
                    </a:r>
                    <a:br>
                      <a:rPr lang="en-US" sz="1800" baseline="0">
                        <a:latin typeface="Times New Roman" panose="02020603050405020304" pitchFamily="18" charset="0"/>
                        <a:cs typeface="Times New Roman" panose="02020603050405020304" pitchFamily="18" charset="0"/>
                      </a:rPr>
                    </a:br>
                    <a:fld id="{6999CCD3-87D5-4206-BEE8-8D7975B068FA}" type="PERCENTAGE">
                      <a:rPr lang="en-US" sz="1800" baseline="0">
                        <a:latin typeface="Times New Roman" panose="02020603050405020304" pitchFamily="18" charset="0"/>
                        <a:cs typeface="Times New Roman" panose="02020603050405020304" pitchFamily="18" charset="0"/>
                      </a:rPr>
                      <a:pPr>
                        <a:defRPr sz="1800">
                          <a:latin typeface="Times New Roman" panose="02020603050405020304" pitchFamily="18" charset="0"/>
                          <a:cs typeface="Times New Roman" panose="02020603050405020304" pitchFamily="18" charset="0"/>
                        </a:defRPr>
                      </a:pPr>
                      <a:t>[YÜZDE]</a:t>
                    </a:fld>
                    <a:endParaRPr lang="en-US" sz="1800" baseline="0">
                      <a:latin typeface="Times New Roman" panose="02020603050405020304" pitchFamily="18" charset="0"/>
                      <a:cs typeface="Times New Roman" panose="02020603050405020304" pitchFamily="18" charset="0"/>
                    </a:endParaRPr>
                  </a:p>
                </c:rich>
              </c:tx>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overflow" horzOverflow="overflow" vert="horz" wrap="none" lIns="38100" tIns="19050" rIns="38100" bIns="19050" anchor="ctr" anchorCtr="1">
                  <a:spAutoFit/>
                </a:bodyPr>
                <a:lstStyle/>
                <a:p>
                  <a:pPr>
                    <a:defRPr sz="1800" b="1" i="0" u="none" strike="noStrike" kern="1200" baseline="0">
                      <a:solidFill>
                        <a:schemeClr val="lt1"/>
                      </a:solidFill>
                      <a:latin typeface="Times New Roman" panose="02020603050405020304" pitchFamily="18" charset="0"/>
                      <a:ea typeface="+mn-ea"/>
                      <a:cs typeface="Times New Roman" panose="02020603050405020304" pitchFamily="18" charset="0"/>
                    </a:defRPr>
                  </a:pPr>
                  <a:endParaRPr lang="tr-TR"/>
                </a:p>
              </c:txPr>
              <c:dLblPos val="bestFit"/>
              <c:showLegendKey val="0"/>
              <c:showVal val="1"/>
              <c:showCatName val="1"/>
              <c:showSerName val="0"/>
              <c:showPercent val="1"/>
              <c:showBubbleSize val="0"/>
              <c:extLst>
                <c:ext xmlns:c15="http://schemas.microsoft.com/office/drawing/2012/chart" uri="{CE6537A1-D6FC-4f65-9D91-7224C49458BB}">
                  <c15:spPr xmlns:c15="http://schemas.microsoft.com/office/drawing/2012/chart">
                    <a:prstGeom prst="rect">
                      <a:avLst/>
                    </a:prstGeom>
                    <a:pattFill prst="pct75">
                      <a:fgClr>
                        <a:schemeClr val="dk1">
                          <a:lumMod val="75000"/>
                          <a:lumOff val="25000"/>
                        </a:schemeClr>
                      </a:fgClr>
                      <a:bgClr>
                        <a:schemeClr val="dk1">
                          <a:lumMod val="65000"/>
                          <a:lumOff val="35000"/>
                        </a:schemeClr>
                      </a:bgClr>
                    </a:pattFill>
                    <a:ln>
                      <a:noFill/>
                    </a:ln>
                  </c15:spPr>
                  <c15:layout>
                    <c:manualLayout>
                      <c:w val="0.29353535273972636"/>
                      <c:h val="0.18522605001262046"/>
                    </c:manualLayout>
                  </c15:layout>
                  <c15:dlblFieldTable/>
                  <c15:showDataLabelsRange val="0"/>
                </c:ext>
              </c:extLst>
            </c:dLbl>
            <c:dLbl>
              <c:idx val="1"/>
              <c:layout>
                <c:manualLayout>
                  <c:x val="-8.407515225388347E-2"/>
                  <c:y val="3.2230813902671927E-2"/>
                </c:manualLayout>
              </c:layout>
              <c:tx>
                <c:rich>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Times New Roman" panose="02020603050405020304" pitchFamily="18" charset="0"/>
                        <a:ea typeface="+mn-ea"/>
                        <a:cs typeface="Times New Roman" panose="02020603050405020304" pitchFamily="18" charset="0"/>
                      </a:defRPr>
                    </a:pPr>
                    <a:fld id="{30C33C16-D768-45EE-B5D8-18ED20A13E0F}" type="CATEGORYNAME">
                      <a:rPr lang="nb-NO" sz="1800">
                        <a:latin typeface="Times New Roman" panose="02020603050405020304" pitchFamily="18" charset="0"/>
                        <a:cs typeface="Times New Roman" panose="02020603050405020304" pitchFamily="18" charset="0"/>
                      </a:rPr>
                      <a:pPr>
                        <a:defRPr sz="1800">
                          <a:latin typeface="Times New Roman" panose="02020603050405020304" pitchFamily="18" charset="0"/>
                          <a:cs typeface="Times New Roman" panose="02020603050405020304" pitchFamily="18" charset="0"/>
                        </a:defRPr>
                      </a:pPr>
                      <a:t>[KATEGORİ ADI]</a:t>
                    </a:fld>
                    <a:r>
                      <a:rPr lang="nb-NO" sz="1800" baseline="0">
                        <a:latin typeface="Times New Roman" panose="02020603050405020304" pitchFamily="18" charset="0"/>
                        <a:cs typeface="Times New Roman" panose="02020603050405020304" pitchFamily="18" charset="0"/>
                      </a:rPr>
                      <a:t>; </a:t>
                    </a:r>
                    <a:fld id="{EF3A1D17-E7C1-4B43-BFDA-06A4FBD76AB0}" type="VALUE">
                      <a:rPr lang="nb-NO" sz="1800" baseline="0">
                        <a:latin typeface="Times New Roman" panose="02020603050405020304" pitchFamily="18" charset="0"/>
                        <a:cs typeface="Times New Roman" panose="02020603050405020304" pitchFamily="18" charset="0"/>
                      </a:rPr>
                      <a:pPr>
                        <a:defRPr sz="1800">
                          <a:latin typeface="Times New Roman" panose="02020603050405020304" pitchFamily="18" charset="0"/>
                          <a:cs typeface="Times New Roman" panose="02020603050405020304" pitchFamily="18" charset="0"/>
                        </a:defRPr>
                      </a:pPr>
                      <a:t>[DEĞER]</a:t>
                    </a:fld>
                    <a:r>
                      <a:rPr lang="nb-NO" sz="1800" baseline="0">
                        <a:latin typeface="Times New Roman" panose="02020603050405020304" pitchFamily="18" charset="0"/>
                        <a:cs typeface="Times New Roman" panose="02020603050405020304" pitchFamily="18" charset="0"/>
                      </a:rPr>
                      <a:t>;</a:t>
                    </a:r>
                    <a:br>
                      <a:rPr lang="nb-NO" sz="1800" baseline="0">
                        <a:latin typeface="Times New Roman" panose="02020603050405020304" pitchFamily="18" charset="0"/>
                        <a:cs typeface="Times New Roman" panose="02020603050405020304" pitchFamily="18" charset="0"/>
                      </a:rPr>
                    </a:br>
                    <a:r>
                      <a:rPr lang="nb-NO" sz="1800" baseline="0">
                        <a:latin typeface="Times New Roman" panose="02020603050405020304" pitchFamily="18" charset="0"/>
                        <a:cs typeface="Times New Roman" panose="02020603050405020304" pitchFamily="18" charset="0"/>
                      </a:rPr>
                      <a:t> </a:t>
                    </a:r>
                    <a:fld id="{69438FD2-036C-46C1-9CEF-54DA6976616E}" type="PERCENTAGE">
                      <a:rPr lang="nb-NO" sz="1800" baseline="0">
                        <a:latin typeface="Times New Roman" panose="02020603050405020304" pitchFamily="18" charset="0"/>
                        <a:cs typeface="Times New Roman" panose="02020603050405020304" pitchFamily="18" charset="0"/>
                      </a:rPr>
                      <a:pPr>
                        <a:defRPr sz="1800">
                          <a:latin typeface="Times New Roman" panose="02020603050405020304" pitchFamily="18" charset="0"/>
                          <a:cs typeface="Times New Roman" panose="02020603050405020304" pitchFamily="18" charset="0"/>
                        </a:defRPr>
                      </a:pPr>
                      <a:t>[YÜZDE]</a:t>
                    </a:fld>
                    <a:endParaRPr lang="nb-NO" sz="1800" baseline="0">
                      <a:latin typeface="Times New Roman" panose="02020603050405020304" pitchFamily="18" charset="0"/>
                      <a:cs typeface="Times New Roman" panose="02020603050405020304" pitchFamily="18" charset="0"/>
                    </a:endParaRPr>
                  </a:p>
                </c:rich>
              </c:tx>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lt1"/>
                      </a:solidFill>
                      <a:latin typeface="Times New Roman" panose="02020603050405020304" pitchFamily="18" charset="0"/>
                      <a:ea typeface="+mn-ea"/>
                      <a:cs typeface="Times New Roman" panose="02020603050405020304" pitchFamily="18" charset="0"/>
                    </a:defRPr>
                  </a:pPr>
                  <a:endParaRPr lang="tr-TR"/>
                </a:p>
              </c:txPr>
              <c:dLblPos val="bestFit"/>
              <c:showLegendKey val="0"/>
              <c:showVal val="1"/>
              <c:showCatName val="1"/>
              <c:showSerName val="0"/>
              <c:showPercent val="1"/>
              <c:showBubbleSize val="0"/>
              <c:extLst>
                <c:ext xmlns:c15="http://schemas.microsoft.com/office/drawing/2012/chart" uri="{CE6537A1-D6FC-4f65-9D91-7224C49458BB}">
                  <c15:layout>
                    <c:manualLayout>
                      <c:w val="0.32200056692107426"/>
                      <c:h val="0.16297708957658846"/>
                    </c:manualLayout>
                  </c15:layout>
                  <c15:dlblFieldTable/>
                  <c15:showDataLabelsRange val="0"/>
                </c:ext>
              </c:extLst>
            </c:dLbl>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solidFill>
                    <a:latin typeface="Times New Roman" panose="02020603050405020304" pitchFamily="18" charset="0"/>
                    <a:ea typeface="+mn-ea"/>
                    <a:cs typeface="Times New Roman" panose="02020603050405020304" pitchFamily="18" charset="0"/>
                  </a:defRPr>
                </a:pPr>
                <a:endParaRPr lang="tr-TR"/>
              </a:p>
            </c:txPr>
            <c:dLblPos val="ctr"/>
            <c:showLegendKey val="0"/>
            <c:showVal val="1"/>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Sayfa1!$A$1:$A$2</c:f>
              <c:strCache>
                <c:ptCount val="2"/>
                <c:pt idx="0">
                  <c:v>Toplam Gelen</c:v>
                </c:pt>
                <c:pt idx="1">
                  <c:v>Asya Pasifikli Gelen</c:v>
                </c:pt>
              </c:strCache>
            </c:strRef>
          </c:cat>
          <c:val>
            <c:numRef>
              <c:f>Sayfa1!$B$1:$B$2</c:f>
              <c:numCache>
                <c:formatCode>General</c:formatCode>
                <c:ptCount val="2"/>
                <c:pt idx="0">
                  <c:v>9203987</c:v>
                </c:pt>
                <c:pt idx="1">
                  <c:v>625355</c:v>
                </c:pt>
              </c:numCache>
            </c:numRef>
          </c:val>
        </c:ser>
        <c:dLbls>
          <c:dLblPos val="ctr"/>
          <c:showLegendKey val="0"/>
          <c:showVal val="1"/>
          <c:showCatName val="0"/>
          <c:showSerName val="0"/>
          <c:showPercent val="0"/>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600" b="0"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tr-TR"/>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ndard"/>
        <c:varyColors val="0"/>
        <c:ser>
          <c:idx val="0"/>
          <c:order val="0"/>
          <c:tx>
            <c:strRef>
              <c:f>Sayfa1!$A$2</c:f>
              <c:strCache>
                <c:ptCount val="1"/>
                <c:pt idx="0">
                  <c:v>Çin</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Sayfa1!$B$2:$AA$2</c:f>
              <c:numCache>
                <c:formatCode>General</c:formatCode>
                <c:ptCount val="26"/>
                <c:pt idx="0">
                  <c:v>317</c:v>
                </c:pt>
                <c:pt idx="1">
                  <c:v>333</c:v>
                </c:pt>
                <c:pt idx="2">
                  <c:v>366</c:v>
                </c:pt>
                <c:pt idx="3">
                  <c:v>377</c:v>
                </c:pt>
                <c:pt idx="4">
                  <c:v>473</c:v>
                </c:pt>
                <c:pt idx="5">
                  <c:v>609</c:v>
                </c:pt>
                <c:pt idx="6">
                  <c:v>709</c:v>
                </c:pt>
                <c:pt idx="7">
                  <c:v>781</c:v>
                </c:pt>
                <c:pt idx="8">
                  <c:v>828</c:v>
                </c:pt>
                <c:pt idx="9">
                  <c:v>873</c:v>
                </c:pt>
                <c:pt idx="10">
                  <c:v>959</c:v>
                </c:pt>
                <c:pt idx="11">
                  <c:v>1053</c:v>
                </c:pt>
                <c:pt idx="12">
                  <c:v>1148</c:v>
                </c:pt>
                <c:pt idx="13">
                  <c:v>1288</c:v>
                </c:pt>
                <c:pt idx="14">
                  <c:v>1508</c:v>
                </c:pt>
                <c:pt idx="15">
                  <c:v>1753</c:v>
                </c:pt>
                <c:pt idx="16">
                  <c:v>2099</c:v>
                </c:pt>
                <c:pt idx="17">
                  <c:v>2695</c:v>
                </c:pt>
                <c:pt idx="18">
                  <c:v>3471</c:v>
                </c:pt>
                <c:pt idx="19">
                  <c:v>3838</c:v>
                </c:pt>
                <c:pt idx="20">
                  <c:v>4560</c:v>
                </c:pt>
                <c:pt idx="21">
                  <c:v>5633</c:v>
                </c:pt>
                <c:pt idx="22">
                  <c:v>6337</c:v>
                </c:pt>
                <c:pt idx="23">
                  <c:v>7077</c:v>
                </c:pt>
                <c:pt idx="24">
                  <c:v>7683</c:v>
                </c:pt>
                <c:pt idx="25">
                  <c:v>8027</c:v>
                </c:pt>
              </c:numCache>
            </c:numRef>
          </c:val>
          <c:smooth val="0"/>
        </c:ser>
        <c:dLbls>
          <c:showLegendKey val="0"/>
          <c:showVal val="0"/>
          <c:showCatName val="0"/>
          <c:showSerName val="0"/>
          <c:showPercent val="0"/>
          <c:showBubbleSize val="0"/>
        </c:dLbls>
        <c:smooth val="0"/>
        <c:axId val="969496464"/>
        <c:axId val="969502448"/>
      </c:lineChart>
      <c:catAx>
        <c:axId val="969496464"/>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tr-TR"/>
                  <a:t>YILLAR</a:t>
                </a:r>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969502448"/>
        <c:crosses val="autoZero"/>
        <c:auto val="1"/>
        <c:lblAlgn val="ctr"/>
        <c:lblOffset val="100"/>
        <c:noMultiLvlLbl val="0"/>
      </c:catAx>
      <c:valAx>
        <c:axId val="9695024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969496464"/>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tr-TR" sz="2000" b="1"/>
              <a:t>Türkiye'ye Gelen </a:t>
            </a:r>
            <a:r>
              <a:rPr lang="en-US" sz="2000" b="1"/>
              <a:t>Çin</a:t>
            </a:r>
            <a:r>
              <a:rPr lang="tr-TR" sz="2000" b="1"/>
              <a:t>'li Turist Sayıları</a:t>
            </a:r>
            <a:endParaRPr lang="en-US" sz="2000" b="1"/>
          </a:p>
        </c:rich>
      </c:tx>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Çin!$A$2</c:f>
              <c:strCache>
                <c:ptCount val="1"/>
                <c:pt idx="0">
                  <c:v>Çin</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Çin!$B$1:$Q$1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Çin!$B$2:$Q$2</c:f>
              <c:numCache>
                <c:formatCode>###\ ###\ ###</c:formatCode>
                <c:ptCount val="16"/>
                <c:pt idx="0">
                  <c:v>19727</c:v>
                </c:pt>
                <c:pt idx="1">
                  <c:v>21322</c:v>
                </c:pt>
                <c:pt idx="2">
                  <c:v>29282</c:v>
                </c:pt>
                <c:pt idx="3">
                  <c:v>26214</c:v>
                </c:pt>
                <c:pt idx="4">
                  <c:v>35707</c:v>
                </c:pt>
                <c:pt idx="5">
                  <c:v>39819</c:v>
                </c:pt>
                <c:pt idx="6">
                  <c:v>51162</c:v>
                </c:pt>
                <c:pt idx="7">
                  <c:v>61133</c:v>
                </c:pt>
                <c:pt idx="8">
                  <c:v>60828</c:v>
                </c:pt>
                <c:pt idx="9">
                  <c:v>67684</c:v>
                </c:pt>
                <c:pt idx="10">
                  <c:v>75994</c:v>
                </c:pt>
                <c:pt idx="11">
                  <c:v>97106</c:v>
                </c:pt>
                <c:pt idx="12">
                  <c:v>113669</c:v>
                </c:pt>
                <c:pt idx="13">
                  <c:v>135452</c:v>
                </c:pt>
                <c:pt idx="14">
                  <c:v>194663</c:v>
                </c:pt>
                <c:pt idx="15">
                  <c:v>310675</c:v>
                </c:pt>
              </c:numCache>
            </c:numRef>
          </c:val>
        </c:ser>
        <c:dLbls>
          <c:showLegendKey val="0"/>
          <c:showVal val="1"/>
          <c:showCatName val="0"/>
          <c:showSerName val="0"/>
          <c:showPercent val="0"/>
          <c:showBubbleSize val="0"/>
        </c:dLbls>
        <c:gapWidth val="150"/>
        <c:shape val="box"/>
        <c:axId val="969505168"/>
        <c:axId val="968887728"/>
        <c:axId val="970719424"/>
      </c:bar3DChart>
      <c:catAx>
        <c:axId val="9695051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968887728"/>
        <c:crosses val="autoZero"/>
        <c:auto val="1"/>
        <c:lblAlgn val="ctr"/>
        <c:lblOffset val="100"/>
        <c:noMultiLvlLbl val="0"/>
      </c:catAx>
      <c:valAx>
        <c:axId val="968887728"/>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969505168"/>
        <c:crosses val="autoZero"/>
        <c:crossBetween val="between"/>
      </c:valAx>
      <c:serAx>
        <c:axId val="970719424"/>
        <c:scaling>
          <c:orientation val="minMax"/>
        </c:scaling>
        <c:delete val="1"/>
        <c:axPos val="b"/>
        <c:majorTickMark val="none"/>
        <c:minorTickMark val="none"/>
        <c:tickLblPos val="nextTo"/>
        <c:crossAx val="968887728"/>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ndard"/>
        <c:varyColors val="0"/>
        <c:ser>
          <c:idx val="0"/>
          <c:order val="0"/>
          <c:tx>
            <c:strRef>
              <c:f>Sayfa1!$A$3</c:f>
              <c:strCache>
                <c:ptCount val="1"/>
                <c:pt idx="0">
                  <c:v>Güney Kore</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Sayfa1!$B$3:$AA$3</c:f>
              <c:numCache>
                <c:formatCode>General</c:formatCode>
                <c:ptCount val="26"/>
                <c:pt idx="0">
                  <c:v>6642</c:v>
                </c:pt>
                <c:pt idx="1">
                  <c:v>7675</c:v>
                </c:pt>
                <c:pt idx="2">
                  <c:v>8140</c:v>
                </c:pt>
                <c:pt idx="3">
                  <c:v>8869</c:v>
                </c:pt>
                <c:pt idx="4">
                  <c:v>10275</c:v>
                </c:pt>
                <c:pt idx="5">
                  <c:v>12403</c:v>
                </c:pt>
                <c:pt idx="6">
                  <c:v>13254</c:v>
                </c:pt>
                <c:pt idx="7">
                  <c:v>12196</c:v>
                </c:pt>
                <c:pt idx="8">
                  <c:v>8133</c:v>
                </c:pt>
                <c:pt idx="9">
                  <c:v>10432</c:v>
                </c:pt>
                <c:pt idx="10">
                  <c:v>11947</c:v>
                </c:pt>
                <c:pt idx="11">
                  <c:v>11255</c:v>
                </c:pt>
                <c:pt idx="12">
                  <c:v>12788</c:v>
                </c:pt>
                <c:pt idx="13">
                  <c:v>14219</c:v>
                </c:pt>
                <c:pt idx="14">
                  <c:v>15921</c:v>
                </c:pt>
                <c:pt idx="15">
                  <c:v>18657</c:v>
                </c:pt>
                <c:pt idx="16">
                  <c:v>20917</c:v>
                </c:pt>
                <c:pt idx="17">
                  <c:v>23101</c:v>
                </c:pt>
                <c:pt idx="18">
                  <c:v>20474</c:v>
                </c:pt>
                <c:pt idx="19">
                  <c:v>18338</c:v>
                </c:pt>
                <c:pt idx="20">
                  <c:v>22151</c:v>
                </c:pt>
                <c:pt idx="21">
                  <c:v>24155</c:v>
                </c:pt>
                <c:pt idx="22">
                  <c:v>24454</c:v>
                </c:pt>
                <c:pt idx="23">
                  <c:v>25995</c:v>
                </c:pt>
                <c:pt idx="24">
                  <c:v>27989</c:v>
                </c:pt>
                <c:pt idx="25">
                  <c:v>27221</c:v>
                </c:pt>
              </c:numCache>
            </c:numRef>
          </c:val>
          <c:smooth val="0"/>
        </c:ser>
        <c:dLbls>
          <c:showLegendKey val="0"/>
          <c:showVal val="0"/>
          <c:showCatName val="0"/>
          <c:showSerName val="0"/>
          <c:showPercent val="0"/>
          <c:showBubbleSize val="0"/>
        </c:dLbls>
        <c:smooth val="0"/>
        <c:axId val="1013864896"/>
        <c:axId val="1013861088"/>
      </c:lineChart>
      <c:catAx>
        <c:axId val="1013864896"/>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Y</a:t>
                </a:r>
                <a:r>
                  <a:rPr lang="tr-TR"/>
                  <a:t>ILLAR</a:t>
                </a:r>
                <a:endParaRPr lang="en-US"/>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1013861088"/>
        <c:crosses val="autoZero"/>
        <c:auto val="1"/>
        <c:lblAlgn val="ctr"/>
        <c:lblOffset val="100"/>
        <c:noMultiLvlLbl val="0"/>
      </c:catAx>
      <c:valAx>
        <c:axId val="1013861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1013864896"/>
        <c:crosses val="autoZero"/>
        <c:crossBetween val="between"/>
      </c:valAx>
      <c:spPr>
        <a:noFill/>
        <a:ln w="25400">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tr-TR"/>
              <a:t>Türkiye'ye Gelen </a:t>
            </a:r>
            <a:r>
              <a:rPr lang="en-US"/>
              <a:t>Güney Kore</a:t>
            </a:r>
            <a:r>
              <a:rPr lang="tr-TR"/>
              <a:t>'li Turist Sayıları</a:t>
            </a:r>
            <a:endParaRPr lang="en-US"/>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Kore!$A$2</c:f>
              <c:strCache>
                <c:ptCount val="1"/>
                <c:pt idx="0">
                  <c:v>Güney Kore</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Kore!$B$1:$Q$1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Kore!$B$2:$Q$2</c:f>
              <c:numCache>
                <c:formatCode>###\ ###\ ###</c:formatCode>
                <c:ptCount val="16"/>
                <c:pt idx="0">
                  <c:v>22137</c:v>
                </c:pt>
                <c:pt idx="1">
                  <c:v>28981</c:v>
                </c:pt>
                <c:pt idx="2">
                  <c:v>41117</c:v>
                </c:pt>
                <c:pt idx="3">
                  <c:v>46897</c:v>
                </c:pt>
                <c:pt idx="4">
                  <c:v>61161</c:v>
                </c:pt>
                <c:pt idx="5">
                  <c:v>90664</c:v>
                </c:pt>
                <c:pt idx="6">
                  <c:v>107639</c:v>
                </c:pt>
                <c:pt idx="7">
                  <c:v>132433</c:v>
                </c:pt>
                <c:pt idx="8">
                  <c:v>119696</c:v>
                </c:pt>
                <c:pt idx="9">
                  <c:v>89715</c:v>
                </c:pt>
                <c:pt idx="10">
                  <c:v>122781</c:v>
                </c:pt>
                <c:pt idx="11">
                  <c:v>149163</c:v>
                </c:pt>
                <c:pt idx="12">
                  <c:v>157974</c:v>
                </c:pt>
                <c:pt idx="13">
                  <c:v>185741</c:v>
                </c:pt>
                <c:pt idx="14">
                  <c:v>248307</c:v>
                </c:pt>
                <c:pt idx="15">
                  <c:v>232026</c:v>
                </c:pt>
              </c:numCache>
            </c:numRef>
          </c:val>
        </c:ser>
        <c:dLbls>
          <c:showLegendKey val="0"/>
          <c:showVal val="1"/>
          <c:showCatName val="0"/>
          <c:showSerName val="0"/>
          <c:showPercent val="0"/>
          <c:showBubbleSize val="0"/>
        </c:dLbls>
        <c:gapWidth val="150"/>
        <c:shape val="box"/>
        <c:axId val="1013873600"/>
        <c:axId val="1013870880"/>
        <c:axId val="970722544"/>
      </c:bar3DChart>
      <c:catAx>
        <c:axId val="10138736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1013870880"/>
        <c:crosses val="autoZero"/>
        <c:auto val="1"/>
        <c:lblAlgn val="ctr"/>
        <c:lblOffset val="100"/>
        <c:noMultiLvlLbl val="0"/>
      </c:catAx>
      <c:valAx>
        <c:axId val="1013870880"/>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1013873600"/>
        <c:crosses val="autoZero"/>
        <c:crossBetween val="between"/>
      </c:valAx>
      <c:serAx>
        <c:axId val="970722544"/>
        <c:scaling>
          <c:orientation val="minMax"/>
        </c:scaling>
        <c:delete val="1"/>
        <c:axPos val="b"/>
        <c:majorTickMark val="none"/>
        <c:minorTickMark val="none"/>
        <c:tickLblPos val="nextTo"/>
        <c:crossAx val="1013870880"/>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1920" b="1" i="0" u="none" strike="noStrike" kern="1200" spc="0" baseline="0">
              <a:solidFill>
                <a:sysClr val="windowText" lastClr="000000"/>
              </a:solidFill>
              <a:latin typeface="+mn-lt"/>
              <a:ea typeface="+mn-ea"/>
              <a:cs typeface="+mn-cs"/>
            </a:defRPr>
          </a:pPr>
          <a:endParaRPr lang="tr-TR"/>
        </a:p>
      </c:txPr>
    </c:title>
    <c:autoTitleDeleted val="0"/>
    <c:plotArea>
      <c:layout/>
      <c:lineChart>
        <c:grouping val="standard"/>
        <c:varyColors val="0"/>
        <c:ser>
          <c:idx val="0"/>
          <c:order val="0"/>
          <c:tx>
            <c:strRef>
              <c:f>Sayfa1!$A$4</c:f>
              <c:strCache>
                <c:ptCount val="1"/>
                <c:pt idx="0">
                  <c:v>Avustralya</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Sayfa1!$B$4:$AA$4</c:f>
              <c:numCache>
                <c:formatCode>General</c:formatCode>
                <c:ptCount val="26"/>
                <c:pt idx="0">
                  <c:v>18221</c:v>
                </c:pt>
                <c:pt idx="1">
                  <c:v>18836</c:v>
                </c:pt>
                <c:pt idx="2">
                  <c:v>18591</c:v>
                </c:pt>
                <c:pt idx="3">
                  <c:v>17657</c:v>
                </c:pt>
                <c:pt idx="4">
                  <c:v>18079</c:v>
                </c:pt>
                <c:pt idx="5">
                  <c:v>20360</c:v>
                </c:pt>
                <c:pt idx="6">
                  <c:v>21917</c:v>
                </c:pt>
                <c:pt idx="7">
                  <c:v>23522</c:v>
                </c:pt>
                <c:pt idx="8">
                  <c:v>21340</c:v>
                </c:pt>
                <c:pt idx="9">
                  <c:v>20536</c:v>
                </c:pt>
                <c:pt idx="10">
                  <c:v>21665</c:v>
                </c:pt>
                <c:pt idx="11">
                  <c:v>19495</c:v>
                </c:pt>
                <c:pt idx="12">
                  <c:v>20059</c:v>
                </c:pt>
                <c:pt idx="13">
                  <c:v>23440</c:v>
                </c:pt>
                <c:pt idx="14">
                  <c:v>30440</c:v>
                </c:pt>
                <c:pt idx="15">
                  <c:v>33983</c:v>
                </c:pt>
                <c:pt idx="16">
                  <c:v>36084</c:v>
                </c:pt>
                <c:pt idx="17">
                  <c:v>40957</c:v>
                </c:pt>
                <c:pt idx="18">
                  <c:v>49628</c:v>
                </c:pt>
                <c:pt idx="19">
                  <c:v>42715</c:v>
                </c:pt>
                <c:pt idx="20">
                  <c:v>51845</c:v>
                </c:pt>
                <c:pt idx="21">
                  <c:v>62216</c:v>
                </c:pt>
                <c:pt idx="22">
                  <c:v>67646</c:v>
                </c:pt>
                <c:pt idx="23">
                  <c:v>67652</c:v>
                </c:pt>
                <c:pt idx="24">
                  <c:v>61995</c:v>
                </c:pt>
                <c:pt idx="25">
                  <c:v>56311</c:v>
                </c:pt>
              </c:numCache>
            </c:numRef>
          </c:val>
          <c:smooth val="0"/>
        </c:ser>
        <c:dLbls>
          <c:showLegendKey val="0"/>
          <c:showVal val="0"/>
          <c:showCatName val="0"/>
          <c:showSerName val="0"/>
          <c:showPercent val="0"/>
          <c:showBubbleSize val="0"/>
        </c:dLbls>
        <c:smooth val="0"/>
        <c:axId val="1013869792"/>
        <c:axId val="1013865440"/>
      </c:lineChart>
      <c:catAx>
        <c:axId val="1013869792"/>
        <c:scaling>
          <c:orientation val="minMax"/>
        </c:scaling>
        <c:delete val="0"/>
        <c:axPos val="b"/>
        <c:title>
          <c:tx>
            <c:rich>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a:t>YILLAR</a:t>
                </a:r>
              </a:p>
            </c:rich>
          </c:tx>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crossAx val="1013865440"/>
        <c:crosses val="autoZero"/>
        <c:auto val="1"/>
        <c:lblAlgn val="ctr"/>
        <c:lblOffset val="100"/>
        <c:noMultiLvlLbl val="0"/>
      </c:catAx>
      <c:valAx>
        <c:axId val="1013865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crossAx val="1013869792"/>
        <c:crosses val="autoZero"/>
        <c:crossBetween val="between"/>
      </c:valAx>
      <c:spPr>
        <a:noFill/>
        <a:ln>
          <a:noFill/>
        </a:ln>
        <a:effectLst/>
      </c:spPr>
    </c:plotArea>
    <c:plotVisOnly val="1"/>
    <c:dispBlanksAs val="gap"/>
    <c:showDLblsOverMax val="0"/>
  </c:chart>
  <c:spPr>
    <a:noFill/>
    <a:ln>
      <a:noFill/>
    </a:ln>
    <a:effectLst/>
  </c:spPr>
  <c:txPr>
    <a:bodyPr/>
    <a:lstStyle/>
    <a:p>
      <a:pPr>
        <a:defRPr sz="1600" b="1">
          <a:solidFill>
            <a:sysClr val="windowText" lastClr="000000"/>
          </a:solidFill>
        </a:defRPr>
      </a:pPr>
      <a:endParaRPr lang="tr-T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tr-TR"/>
              <a:t>Türkiye'ye Gelen </a:t>
            </a:r>
            <a:r>
              <a:rPr lang="en-US"/>
              <a:t>Avustralya</a:t>
            </a:r>
            <a:r>
              <a:rPr lang="tr-TR"/>
              <a:t>'lı Turist Sayısı</a:t>
            </a:r>
            <a:endParaRPr lang="en-US"/>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Avustralya!$A$2</c:f>
              <c:strCache>
                <c:ptCount val="1"/>
                <c:pt idx="0">
                  <c:v>Avustralya</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Avustralya!$B$1:$Q$1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Avustralya!$B$2:$Q$2</c:f>
              <c:numCache>
                <c:formatCode>###\ ###\ ###</c:formatCode>
                <c:ptCount val="16"/>
                <c:pt idx="0">
                  <c:v>59742</c:v>
                </c:pt>
                <c:pt idx="1">
                  <c:v>64060</c:v>
                </c:pt>
                <c:pt idx="2">
                  <c:v>53196</c:v>
                </c:pt>
                <c:pt idx="3">
                  <c:v>56683</c:v>
                </c:pt>
                <c:pt idx="4">
                  <c:v>71823</c:v>
                </c:pt>
                <c:pt idx="5">
                  <c:v>92296</c:v>
                </c:pt>
                <c:pt idx="6">
                  <c:v>99611</c:v>
                </c:pt>
                <c:pt idx="7">
                  <c:v>113806</c:v>
                </c:pt>
                <c:pt idx="8">
                  <c:v>126533</c:v>
                </c:pt>
                <c:pt idx="9">
                  <c:v>132472</c:v>
                </c:pt>
                <c:pt idx="10">
                  <c:v>132174</c:v>
                </c:pt>
                <c:pt idx="11">
                  <c:v>152313</c:v>
                </c:pt>
                <c:pt idx="12">
                  <c:v>165579</c:v>
                </c:pt>
                <c:pt idx="13">
                  <c:v>190635</c:v>
                </c:pt>
                <c:pt idx="14">
                  <c:v>200898</c:v>
                </c:pt>
                <c:pt idx="15">
                  <c:v>226630</c:v>
                </c:pt>
              </c:numCache>
            </c:numRef>
          </c:val>
        </c:ser>
        <c:dLbls>
          <c:showLegendKey val="0"/>
          <c:showVal val="1"/>
          <c:showCatName val="0"/>
          <c:showSerName val="0"/>
          <c:showPercent val="0"/>
          <c:showBubbleSize val="0"/>
        </c:dLbls>
        <c:gapWidth val="150"/>
        <c:shape val="box"/>
        <c:axId val="1013863808"/>
        <c:axId val="1013870336"/>
        <c:axId val="970720048"/>
      </c:bar3DChart>
      <c:catAx>
        <c:axId val="10138638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1013870336"/>
        <c:crosses val="autoZero"/>
        <c:auto val="1"/>
        <c:lblAlgn val="ctr"/>
        <c:lblOffset val="100"/>
        <c:noMultiLvlLbl val="0"/>
      </c:catAx>
      <c:valAx>
        <c:axId val="1013870336"/>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1013863808"/>
        <c:crosses val="autoZero"/>
        <c:crossBetween val="between"/>
      </c:valAx>
      <c:serAx>
        <c:axId val="970720048"/>
        <c:scaling>
          <c:orientation val="minMax"/>
        </c:scaling>
        <c:delete val="1"/>
        <c:axPos val="b"/>
        <c:majorTickMark val="none"/>
        <c:minorTickMark val="none"/>
        <c:tickLblPos val="nextTo"/>
        <c:crossAx val="1013870336"/>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2160" b="1" i="0" u="none" strike="noStrike" kern="1200" spc="0" baseline="0">
              <a:solidFill>
                <a:sysClr val="windowText" lastClr="000000"/>
              </a:solidFill>
              <a:latin typeface="+mn-lt"/>
              <a:ea typeface="+mn-ea"/>
              <a:cs typeface="+mn-cs"/>
            </a:defRPr>
          </a:pPr>
          <a:endParaRPr lang="tr-TR"/>
        </a:p>
      </c:txPr>
    </c:title>
    <c:autoTitleDeleted val="0"/>
    <c:plotArea>
      <c:layout/>
      <c:lineChart>
        <c:grouping val="standard"/>
        <c:varyColors val="0"/>
        <c:ser>
          <c:idx val="0"/>
          <c:order val="0"/>
          <c:tx>
            <c:strRef>
              <c:f>Sayfa1!$A$5</c:f>
              <c:strCache>
                <c:ptCount val="1"/>
                <c:pt idx="0">
                  <c:v>Hindistan</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Sayfa1!$B$5:$AA$5</c:f>
              <c:numCache>
                <c:formatCode>General</c:formatCode>
                <c:ptCount val="26"/>
                <c:pt idx="0">
                  <c:v>375</c:v>
                </c:pt>
                <c:pt idx="1">
                  <c:v>309</c:v>
                </c:pt>
                <c:pt idx="2">
                  <c:v>323</c:v>
                </c:pt>
                <c:pt idx="3">
                  <c:v>307</c:v>
                </c:pt>
                <c:pt idx="4">
                  <c:v>353</c:v>
                </c:pt>
                <c:pt idx="5">
                  <c:v>381</c:v>
                </c:pt>
                <c:pt idx="6">
                  <c:v>408</c:v>
                </c:pt>
                <c:pt idx="7">
                  <c:v>424</c:v>
                </c:pt>
                <c:pt idx="8">
                  <c:v>421</c:v>
                </c:pt>
                <c:pt idx="9">
                  <c:v>451</c:v>
                </c:pt>
                <c:pt idx="10">
                  <c:v>452</c:v>
                </c:pt>
                <c:pt idx="11">
                  <c:v>460</c:v>
                </c:pt>
                <c:pt idx="12">
                  <c:v>480</c:v>
                </c:pt>
                <c:pt idx="13">
                  <c:v>557</c:v>
                </c:pt>
                <c:pt idx="14">
                  <c:v>640</c:v>
                </c:pt>
                <c:pt idx="15">
                  <c:v>729</c:v>
                </c:pt>
                <c:pt idx="16">
                  <c:v>816</c:v>
                </c:pt>
                <c:pt idx="17">
                  <c:v>1018</c:v>
                </c:pt>
                <c:pt idx="18">
                  <c:v>991</c:v>
                </c:pt>
                <c:pt idx="19">
                  <c:v>1090</c:v>
                </c:pt>
                <c:pt idx="20">
                  <c:v>1345</c:v>
                </c:pt>
                <c:pt idx="21">
                  <c:v>1461</c:v>
                </c:pt>
                <c:pt idx="22">
                  <c:v>1447</c:v>
                </c:pt>
                <c:pt idx="23">
                  <c:v>1456</c:v>
                </c:pt>
                <c:pt idx="24">
                  <c:v>1576</c:v>
                </c:pt>
                <c:pt idx="25">
                  <c:v>1598</c:v>
                </c:pt>
              </c:numCache>
            </c:numRef>
          </c:val>
          <c:smooth val="0"/>
        </c:ser>
        <c:dLbls>
          <c:showLegendKey val="0"/>
          <c:showVal val="0"/>
          <c:showCatName val="0"/>
          <c:showSerName val="0"/>
          <c:showPercent val="0"/>
          <c:showBubbleSize val="0"/>
        </c:dLbls>
        <c:smooth val="0"/>
        <c:axId val="1013868160"/>
        <c:axId val="1013860000"/>
      </c:lineChart>
      <c:catAx>
        <c:axId val="1013868160"/>
        <c:scaling>
          <c:orientation val="minMax"/>
        </c:scaling>
        <c:delete val="0"/>
        <c:axPos val="b"/>
        <c:title>
          <c:tx>
            <c:rich>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en-US"/>
                  <a:t>YILLAR</a:t>
                </a:r>
              </a:p>
            </c:rich>
          </c:tx>
          <c:layout/>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3860000"/>
        <c:crosses val="autoZero"/>
        <c:auto val="1"/>
        <c:lblAlgn val="ctr"/>
        <c:lblOffset val="100"/>
        <c:noMultiLvlLbl val="0"/>
      </c:catAx>
      <c:valAx>
        <c:axId val="10138600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3868160"/>
        <c:crosses val="autoZero"/>
        <c:crossBetween val="between"/>
      </c:valAx>
      <c:spPr>
        <a:noFill/>
        <a:ln>
          <a:noFill/>
        </a:ln>
        <a:effectLst/>
      </c:spPr>
    </c:plotArea>
    <c:plotVisOnly val="1"/>
    <c:dispBlanksAs val="gap"/>
    <c:showDLblsOverMax val="0"/>
  </c:chart>
  <c:spPr>
    <a:noFill/>
    <a:ln>
      <a:noFill/>
    </a:ln>
    <a:effectLst/>
  </c:spPr>
  <c:txPr>
    <a:bodyPr/>
    <a:lstStyle/>
    <a:p>
      <a:pPr>
        <a:defRPr sz="1800" b="1">
          <a:solidFill>
            <a:sysClr val="windowText" lastClr="000000"/>
          </a:solidFill>
        </a:defRPr>
      </a:pPr>
      <a:endParaRPr lang="tr-T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cap="none" spc="0" normalizeH="0" baseline="0">
                <a:solidFill>
                  <a:schemeClr val="tx1">
                    <a:lumMod val="65000"/>
                    <a:lumOff val="35000"/>
                  </a:schemeClr>
                </a:solidFill>
                <a:latin typeface="+mj-lt"/>
                <a:ea typeface="+mj-ea"/>
                <a:cs typeface="+mj-cs"/>
              </a:defRPr>
            </a:pPr>
            <a:r>
              <a:rPr lang="tr-TR" sz="2400"/>
              <a:t>Türkiye'ye Gelen </a:t>
            </a:r>
            <a:r>
              <a:rPr lang="en-US" sz="2400"/>
              <a:t>Hindistan</a:t>
            </a:r>
            <a:r>
              <a:rPr lang="tr-TR" sz="2400"/>
              <a:t>'lı Turist Sayıları</a:t>
            </a:r>
            <a:endParaRPr lang="en-US" sz="2400"/>
          </a:p>
        </c:rich>
      </c:tx>
      <c:layout/>
      <c:overlay val="0"/>
      <c:spPr>
        <a:noFill/>
        <a:ln>
          <a:noFill/>
        </a:ln>
        <a:effectLst/>
      </c:spPr>
      <c:txPr>
        <a:bodyPr rot="0" spcFirstLastPara="1" vertOverflow="ellipsis" vert="horz" wrap="square" anchor="ctr" anchorCtr="1"/>
        <a:lstStyle/>
        <a:p>
          <a:pPr>
            <a:defRPr sz="2400" b="0" i="0" u="none" strike="noStrike" kern="1200" cap="none" spc="0" normalizeH="0" baseline="0">
              <a:solidFill>
                <a:schemeClr val="tx1">
                  <a:lumMod val="65000"/>
                  <a:lumOff val="35000"/>
                </a:schemeClr>
              </a:solidFill>
              <a:latin typeface="+mj-lt"/>
              <a:ea typeface="+mj-ea"/>
              <a:cs typeface="+mj-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Hindistan!$A$2</c:f>
              <c:strCache>
                <c:ptCount val="1"/>
                <c:pt idx="0">
                  <c:v>Hindistan</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Hindistan!$B$1:$Q$1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Hindistan!$B$2:$Q$2</c:f>
              <c:numCache>
                <c:formatCode>###\ ###\ ###</c:formatCode>
                <c:ptCount val="16"/>
                <c:pt idx="0">
                  <c:v>11892</c:v>
                </c:pt>
                <c:pt idx="1">
                  <c:v>9057</c:v>
                </c:pt>
                <c:pt idx="2">
                  <c:v>10132</c:v>
                </c:pt>
                <c:pt idx="3">
                  <c:v>13129</c:v>
                </c:pt>
                <c:pt idx="4">
                  <c:v>20186</c:v>
                </c:pt>
                <c:pt idx="5">
                  <c:v>26944</c:v>
                </c:pt>
                <c:pt idx="6">
                  <c:v>33258</c:v>
                </c:pt>
                <c:pt idx="7">
                  <c:v>44436</c:v>
                </c:pt>
                <c:pt idx="8">
                  <c:v>54060</c:v>
                </c:pt>
                <c:pt idx="9">
                  <c:v>52357</c:v>
                </c:pt>
                <c:pt idx="10">
                  <c:v>61559</c:v>
                </c:pt>
                <c:pt idx="11">
                  <c:v>72980</c:v>
                </c:pt>
                <c:pt idx="12">
                  <c:v>89190</c:v>
                </c:pt>
                <c:pt idx="13">
                  <c:v>94675</c:v>
                </c:pt>
                <c:pt idx="14">
                  <c:v>119081</c:v>
                </c:pt>
                <c:pt idx="15">
                  <c:v>131728</c:v>
                </c:pt>
              </c:numCache>
            </c:numRef>
          </c:val>
        </c:ser>
        <c:dLbls>
          <c:showLegendKey val="0"/>
          <c:showVal val="1"/>
          <c:showCatName val="0"/>
          <c:showSerName val="0"/>
          <c:showPercent val="0"/>
          <c:showBubbleSize val="0"/>
        </c:dLbls>
        <c:gapWidth val="150"/>
        <c:shape val="box"/>
        <c:axId val="1013874144"/>
        <c:axId val="1013860544"/>
        <c:axId val="970723792"/>
      </c:bar3DChart>
      <c:catAx>
        <c:axId val="10138741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n-lt"/>
                <a:ea typeface="+mn-ea"/>
                <a:cs typeface="+mn-cs"/>
              </a:defRPr>
            </a:pPr>
            <a:endParaRPr lang="tr-TR"/>
          </a:p>
        </c:txPr>
        <c:crossAx val="1013860544"/>
        <c:crosses val="autoZero"/>
        <c:auto val="1"/>
        <c:lblAlgn val="ctr"/>
        <c:lblOffset val="100"/>
        <c:noMultiLvlLbl val="0"/>
      </c:catAx>
      <c:valAx>
        <c:axId val="101386054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tr-TR"/>
          </a:p>
        </c:txPr>
        <c:crossAx val="1013874144"/>
        <c:crosses val="autoZero"/>
        <c:crossBetween val="between"/>
      </c:valAx>
      <c:serAx>
        <c:axId val="970723792"/>
        <c:scaling>
          <c:orientation val="minMax"/>
        </c:scaling>
        <c:delete val="1"/>
        <c:axPos val="b"/>
        <c:majorTickMark val="none"/>
        <c:minorTickMark val="none"/>
        <c:tickLblPos val="nextTo"/>
        <c:crossAx val="1013860544"/>
        <c:crosses val="autoZero"/>
      </c:serAx>
      <c:spPr>
        <a:noFill/>
        <a:ln>
          <a:noFill/>
        </a:ln>
        <a:effectLst/>
      </c:spPr>
    </c:plotArea>
    <c:plotVisOnly val="1"/>
    <c:dispBlanksAs val="gap"/>
    <c:showDLblsOverMax val="0"/>
  </c:chart>
  <c:spPr>
    <a:noFill/>
    <a:ln>
      <a:noFill/>
    </a:ln>
    <a:effectLst/>
  </c:spPr>
  <c:txPr>
    <a:bodyPr/>
    <a:lstStyle/>
    <a:p>
      <a:pPr>
        <a:defRPr sz="1200"/>
      </a:pPr>
      <a:endParaRPr lang="tr-T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1920" b="1" i="0" u="none" strike="noStrike" kern="1200" spc="0" baseline="0">
              <a:solidFill>
                <a:sysClr val="windowText" lastClr="000000"/>
              </a:solidFill>
              <a:latin typeface="+mn-lt"/>
              <a:ea typeface="+mn-ea"/>
              <a:cs typeface="+mn-cs"/>
            </a:defRPr>
          </a:pPr>
          <a:endParaRPr lang="tr-TR"/>
        </a:p>
      </c:txPr>
    </c:title>
    <c:autoTitleDeleted val="0"/>
    <c:plotArea>
      <c:layout/>
      <c:lineChart>
        <c:grouping val="standard"/>
        <c:varyColors val="0"/>
        <c:ser>
          <c:idx val="0"/>
          <c:order val="0"/>
          <c:tx>
            <c:strRef>
              <c:f>Sayfa1!$A$7</c:f>
              <c:strCache>
                <c:ptCount val="1"/>
                <c:pt idx="0">
                  <c:v>Japonya</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Sayfa1!$B$7:$AA$7</c:f>
              <c:numCache>
                <c:formatCode>General</c:formatCode>
                <c:ptCount val="26"/>
                <c:pt idx="0">
                  <c:v>25123</c:v>
                </c:pt>
                <c:pt idx="1">
                  <c:v>28540</c:v>
                </c:pt>
                <c:pt idx="2">
                  <c:v>31013</c:v>
                </c:pt>
                <c:pt idx="3">
                  <c:v>35451</c:v>
                </c:pt>
                <c:pt idx="4">
                  <c:v>38814</c:v>
                </c:pt>
                <c:pt idx="5">
                  <c:v>42522</c:v>
                </c:pt>
                <c:pt idx="6">
                  <c:v>37422</c:v>
                </c:pt>
                <c:pt idx="7">
                  <c:v>34304</c:v>
                </c:pt>
                <c:pt idx="8">
                  <c:v>30969</c:v>
                </c:pt>
                <c:pt idx="9">
                  <c:v>35004</c:v>
                </c:pt>
                <c:pt idx="10">
                  <c:v>37299</c:v>
                </c:pt>
                <c:pt idx="11">
                  <c:v>32716</c:v>
                </c:pt>
                <c:pt idx="12">
                  <c:v>31235</c:v>
                </c:pt>
                <c:pt idx="13">
                  <c:v>33690</c:v>
                </c:pt>
                <c:pt idx="14">
                  <c:v>36441</c:v>
                </c:pt>
                <c:pt idx="15">
                  <c:v>35781</c:v>
                </c:pt>
                <c:pt idx="16">
                  <c:v>34076</c:v>
                </c:pt>
                <c:pt idx="17">
                  <c:v>34033</c:v>
                </c:pt>
                <c:pt idx="18">
                  <c:v>37865</c:v>
                </c:pt>
                <c:pt idx="19">
                  <c:v>39322</c:v>
                </c:pt>
                <c:pt idx="20">
                  <c:v>42935</c:v>
                </c:pt>
                <c:pt idx="21">
                  <c:v>46230</c:v>
                </c:pt>
                <c:pt idx="22">
                  <c:v>46701</c:v>
                </c:pt>
                <c:pt idx="23">
                  <c:v>38549</c:v>
                </c:pt>
                <c:pt idx="24">
                  <c:v>36152</c:v>
                </c:pt>
                <c:pt idx="25">
                  <c:v>32477</c:v>
                </c:pt>
              </c:numCache>
            </c:numRef>
          </c:val>
          <c:smooth val="0"/>
        </c:ser>
        <c:dLbls>
          <c:showLegendKey val="0"/>
          <c:showVal val="0"/>
          <c:showCatName val="0"/>
          <c:showSerName val="0"/>
          <c:showPercent val="0"/>
          <c:showBubbleSize val="0"/>
        </c:dLbls>
        <c:smooth val="0"/>
        <c:axId val="1013867616"/>
        <c:axId val="1013868704"/>
      </c:lineChart>
      <c:catAx>
        <c:axId val="1013867616"/>
        <c:scaling>
          <c:orientation val="minMax"/>
        </c:scaling>
        <c:delete val="0"/>
        <c:axPos val="b"/>
        <c:title>
          <c:tx>
            <c:rich>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en-US"/>
                  <a:t>YILLAR</a:t>
                </a:r>
              </a:p>
            </c:rich>
          </c:tx>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crossAx val="1013868704"/>
        <c:crosses val="autoZero"/>
        <c:auto val="1"/>
        <c:lblAlgn val="ctr"/>
        <c:lblOffset val="100"/>
        <c:noMultiLvlLbl val="0"/>
      </c:catAx>
      <c:valAx>
        <c:axId val="1013868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tr-TR"/>
          </a:p>
        </c:txPr>
        <c:crossAx val="1013867616"/>
        <c:crosses val="autoZero"/>
        <c:crossBetween val="between"/>
      </c:valAx>
      <c:spPr>
        <a:noFill/>
        <a:ln>
          <a:noFill/>
        </a:ln>
        <a:effectLst/>
      </c:spPr>
    </c:plotArea>
    <c:plotVisOnly val="1"/>
    <c:dispBlanksAs val="gap"/>
    <c:showDLblsOverMax val="0"/>
  </c:chart>
  <c:spPr>
    <a:noFill/>
    <a:ln>
      <a:noFill/>
    </a:ln>
    <a:effectLst/>
  </c:spPr>
  <c:txPr>
    <a:bodyPr/>
    <a:lstStyle/>
    <a:p>
      <a:pPr>
        <a:defRPr sz="1600" b="1">
          <a:solidFill>
            <a:sysClr val="windowText" lastClr="000000"/>
          </a:solidFill>
        </a:defRPr>
      </a:pPr>
      <a:endParaRPr lang="tr-T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tr-TR" sz="2400"/>
              <a:t>Türkiye'ye Gelen </a:t>
            </a:r>
            <a:r>
              <a:rPr lang="en-US" sz="2400"/>
              <a:t>Japonya</a:t>
            </a:r>
            <a:r>
              <a:rPr lang="tr-TR" sz="2400"/>
              <a:t>'lı Turist Sayıları</a:t>
            </a:r>
            <a:endParaRPr lang="en-US" sz="2400"/>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Japan!$A$2</c:f>
              <c:strCache>
                <c:ptCount val="1"/>
                <c:pt idx="0">
                  <c:v>Japonya</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Japan!$B$1:$Q$1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Japan!$B$2:$Q$2</c:f>
              <c:numCache>
                <c:formatCode>###\ ###\ ###</c:formatCode>
                <c:ptCount val="16"/>
                <c:pt idx="0">
                  <c:v>77131</c:v>
                </c:pt>
                <c:pt idx="1">
                  <c:v>81431</c:v>
                </c:pt>
                <c:pt idx="2">
                  <c:v>89007</c:v>
                </c:pt>
                <c:pt idx="3">
                  <c:v>66143</c:v>
                </c:pt>
                <c:pt idx="4">
                  <c:v>64327</c:v>
                </c:pt>
                <c:pt idx="5">
                  <c:v>116926</c:v>
                </c:pt>
                <c:pt idx="6">
                  <c:v>125003</c:v>
                </c:pt>
                <c:pt idx="7">
                  <c:v>168690</c:v>
                </c:pt>
                <c:pt idx="8">
                  <c:v>148077</c:v>
                </c:pt>
                <c:pt idx="9">
                  <c:v>149191</c:v>
                </c:pt>
                <c:pt idx="10">
                  <c:v>193759</c:v>
                </c:pt>
                <c:pt idx="11">
                  <c:v>187780</c:v>
                </c:pt>
                <c:pt idx="12">
                  <c:v>202526</c:v>
                </c:pt>
                <c:pt idx="13">
                  <c:v>173670</c:v>
                </c:pt>
                <c:pt idx="14">
                  <c:v>171413</c:v>
                </c:pt>
                <c:pt idx="15">
                  <c:v>107318</c:v>
                </c:pt>
              </c:numCache>
            </c:numRef>
          </c:val>
        </c:ser>
        <c:dLbls>
          <c:showLegendKey val="0"/>
          <c:showVal val="1"/>
          <c:showCatName val="0"/>
          <c:showSerName val="0"/>
          <c:showPercent val="0"/>
          <c:showBubbleSize val="0"/>
        </c:dLbls>
        <c:gapWidth val="150"/>
        <c:shape val="box"/>
        <c:axId val="1013950176"/>
        <c:axId val="1013951264"/>
        <c:axId val="970724416"/>
      </c:bar3DChart>
      <c:catAx>
        <c:axId val="101395017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1013951264"/>
        <c:crosses val="autoZero"/>
        <c:auto val="1"/>
        <c:lblAlgn val="ctr"/>
        <c:lblOffset val="100"/>
        <c:noMultiLvlLbl val="0"/>
      </c:catAx>
      <c:valAx>
        <c:axId val="1013951264"/>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tr-TR"/>
          </a:p>
        </c:txPr>
        <c:crossAx val="1013950176"/>
        <c:crosses val="autoZero"/>
        <c:crossBetween val="between"/>
      </c:valAx>
      <c:serAx>
        <c:axId val="970724416"/>
        <c:scaling>
          <c:orientation val="minMax"/>
        </c:scaling>
        <c:delete val="1"/>
        <c:axPos val="b"/>
        <c:majorTickMark val="none"/>
        <c:minorTickMark val="none"/>
        <c:tickLblPos val="nextTo"/>
        <c:crossAx val="1013951264"/>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2160" b="1" i="0" u="none" strike="noStrike" kern="1200" spc="0" baseline="0">
                <a:solidFill>
                  <a:sysClr val="windowText" lastClr="000000"/>
                </a:solidFill>
                <a:latin typeface="+mn-lt"/>
                <a:ea typeface="+mn-ea"/>
                <a:cs typeface="+mn-cs"/>
              </a:defRPr>
            </a:pPr>
            <a:r>
              <a:rPr lang="tr-TR"/>
              <a:t>Malezya</a:t>
            </a:r>
          </a:p>
        </c:rich>
      </c:tx>
      <c:layout/>
      <c:overlay val="0"/>
      <c:spPr>
        <a:noFill/>
        <a:ln>
          <a:noFill/>
        </a:ln>
        <a:effectLst/>
      </c:spPr>
      <c:txPr>
        <a:bodyPr rot="0" spcFirstLastPara="1" vertOverflow="ellipsis" vert="horz" wrap="square" anchor="ctr" anchorCtr="1"/>
        <a:lstStyle/>
        <a:p>
          <a:pPr>
            <a:defRPr sz="2160" b="1" i="0" u="none" strike="noStrike" kern="1200" spc="0" baseline="0">
              <a:solidFill>
                <a:sysClr val="windowText" lastClr="000000"/>
              </a:solidFill>
              <a:latin typeface="+mn-lt"/>
              <a:ea typeface="+mn-ea"/>
              <a:cs typeface="+mn-cs"/>
            </a:defRPr>
          </a:pPr>
          <a:endParaRPr lang="tr-TR"/>
        </a:p>
      </c:txPr>
    </c:title>
    <c:autoTitleDeleted val="0"/>
    <c:plotArea>
      <c:layout/>
      <c:lineChart>
        <c:grouping val="standard"/>
        <c:varyColors val="0"/>
        <c:ser>
          <c:idx val="0"/>
          <c:order val="0"/>
          <c:tx>
            <c:strRef>
              <c:f>Sayfa1!$A$8</c:f>
              <c:strCache>
                <c:ptCount val="1"/>
                <c:pt idx="0">
                  <c:v>Malezya</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Sayfa1!$B$8:$AA$8</c:f>
              <c:numCache>
                <c:formatCode>General</c:formatCode>
                <c:ptCount val="26"/>
                <c:pt idx="0">
                  <c:v>2417</c:v>
                </c:pt>
                <c:pt idx="1">
                  <c:v>2626</c:v>
                </c:pt>
                <c:pt idx="2">
                  <c:v>3080</c:v>
                </c:pt>
                <c:pt idx="3">
                  <c:v>3395</c:v>
                </c:pt>
                <c:pt idx="4">
                  <c:v>3685</c:v>
                </c:pt>
                <c:pt idx="5">
                  <c:v>4280</c:v>
                </c:pt>
                <c:pt idx="6">
                  <c:v>4743</c:v>
                </c:pt>
                <c:pt idx="7">
                  <c:v>4585</c:v>
                </c:pt>
                <c:pt idx="8">
                  <c:v>3227</c:v>
                </c:pt>
                <c:pt idx="9">
                  <c:v>3456</c:v>
                </c:pt>
                <c:pt idx="10">
                  <c:v>4004</c:v>
                </c:pt>
                <c:pt idx="11">
                  <c:v>3878</c:v>
                </c:pt>
                <c:pt idx="12">
                  <c:v>4132</c:v>
                </c:pt>
                <c:pt idx="13">
                  <c:v>4431</c:v>
                </c:pt>
                <c:pt idx="14">
                  <c:v>4924</c:v>
                </c:pt>
                <c:pt idx="15">
                  <c:v>5564</c:v>
                </c:pt>
                <c:pt idx="16">
                  <c:v>6149</c:v>
                </c:pt>
                <c:pt idx="17">
                  <c:v>7240</c:v>
                </c:pt>
                <c:pt idx="18">
                  <c:v>8486</c:v>
                </c:pt>
                <c:pt idx="19">
                  <c:v>7312</c:v>
                </c:pt>
                <c:pt idx="20">
                  <c:v>9069</c:v>
                </c:pt>
                <c:pt idx="21">
                  <c:v>10427</c:v>
                </c:pt>
                <c:pt idx="22">
                  <c:v>10834</c:v>
                </c:pt>
                <c:pt idx="23">
                  <c:v>10971</c:v>
                </c:pt>
                <c:pt idx="24">
                  <c:v>11305</c:v>
                </c:pt>
                <c:pt idx="25">
                  <c:v>9768</c:v>
                </c:pt>
              </c:numCache>
            </c:numRef>
          </c:val>
          <c:smooth val="0"/>
        </c:ser>
        <c:dLbls>
          <c:showLegendKey val="0"/>
          <c:showVal val="0"/>
          <c:showCatName val="0"/>
          <c:showSerName val="0"/>
          <c:showPercent val="0"/>
          <c:showBubbleSize val="0"/>
        </c:dLbls>
        <c:smooth val="0"/>
        <c:axId val="1013955616"/>
        <c:axId val="1013953440"/>
      </c:lineChart>
      <c:catAx>
        <c:axId val="1013955616"/>
        <c:scaling>
          <c:orientation val="minMax"/>
        </c:scaling>
        <c:delete val="0"/>
        <c:axPos val="b"/>
        <c:title>
          <c:tx>
            <c:rich>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en-US"/>
                  <a:t>YILLAR</a:t>
                </a:r>
              </a:p>
            </c:rich>
          </c:tx>
          <c:layout/>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3953440"/>
        <c:crosses val="autoZero"/>
        <c:auto val="1"/>
        <c:lblAlgn val="ctr"/>
        <c:lblOffset val="100"/>
        <c:noMultiLvlLbl val="0"/>
      </c:catAx>
      <c:valAx>
        <c:axId val="1013953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3955616"/>
        <c:crosses val="autoZero"/>
        <c:crossBetween val="between"/>
      </c:valAx>
      <c:spPr>
        <a:noFill/>
        <a:ln>
          <a:noFill/>
        </a:ln>
        <a:effectLst/>
      </c:spPr>
    </c:plotArea>
    <c:plotVisOnly val="1"/>
    <c:dispBlanksAs val="gap"/>
    <c:showDLblsOverMax val="0"/>
  </c:chart>
  <c:spPr>
    <a:noFill/>
    <a:ln>
      <a:noFill/>
    </a:ln>
    <a:effectLst/>
  </c:spPr>
  <c:txPr>
    <a:bodyPr/>
    <a:lstStyle/>
    <a:p>
      <a:pPr>
        <a:defRPr sz="1800" b="1">
          <a:solidFill>
            <a:sysClr val="windowText" lastClr="000000"/>
          </a:solidFill>
        </a:defRPr>
      </a:pPr>
      <a:endParaRPr lang="tr-T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tr-TR" sz="2400" b="1"/>
              <a:t>Türkiye'ye Gelen </a:t>
            </a:r>
            <a:r>
              <a:rPr lang="en-US" sz="2400" b="1"/>
              <a:t>Malezya</a:t>
            </a:r>
            <a:r>
              <a:rPr lang="tr-TR" sz="2400" b="1"/>
              <a:t>'lı Turist Sayıları</a:t>
            </a:r>
            <a:endParaRPr lang="en-US" sz="2400" b="1"/>
          </a:p>
        </c:rich>
      </c:tx>
      <c:layout/>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Malezya!$A$2</c:f>
              <c:strCache>
                <c:ptCount val="1"/>
                <c:pt idx="0">
                  <c:v>Malezya</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Malezya!$B$1:$Q$1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Malezya!$B$2:$Q$2</c:f>
              <c:numCache>
                <c:formatCode>###\ ###\ ###</c:formatCode>
                <c:ptCount val="16"/>
                <c:pt idx="0">
                  <c:v>7755</c:v>
                </c:pt>
                <c:pt idx="1">
                  <c:v>8852</c:v>
                </c:pt>
                <c:pt idx="2">
                  <c:v>7797</c:v>
                </c:pt>
                <c:pt idx="3">
                  <c:v>6696</c:v>
                </c:pt>
                <c:pt idx="4">
                  <c:v>14775</c:v>
                </c:pt>
                <c:pt idx="5">
                  <c:v>19550</c:v>
                </c:pt>
                <c:pt idx="6">
                  <c:v>17496</c:v>
                </c:pt>
                <c:pt idx="7">
                  <c:v>23814</c:v>
                </c:pt>
                <c:pt idx="8">
                  <c:v>25940</c:v>
                </c:pt>
                <c:pt idx="9">
                  <c:v>29537</c:v>
                </c:pt>
                <c:pt idx="10">
                  <c:v>32543</c:v>
                </c:pt>
                <c:pt idx="11">
                  <c:v>35900</c:v>
                </c:pt>
                <c:pt idx="12">
                  <c:v>41089</c:v>
                </c:pt>
                <c:pt idx="13">
                  <c:v>54630</c:v>
                </c:pt>
                <c:pt idx="14">
                  <c:v>69778</c:v>
                </c:pt>
                <c:pt idx="15">
                  <c:v>69956</c:v>
                </c:pt>
              </c:numCache>
            </c:numRef>
          </c:val>
        </c:ser>
        <c:dLbls>
          <c:showLegendKey val="0"/>
          <c:showVal val="1"/>
          <c:showCatName val="0"/>
          <c:showSerName val="0"/>
          <c:showPercent val="0"/>
          <c:showBubbleSize val="0"/>
        </c:dLbls>
        <c:gapWidth val="150"/>
        <c:shape val="box"/>
        <c:axId val="1013951808"/>
        <c:axId val="1013954528"/>
        <c:axId val="970720672"/>
      </c:bar3DChart>
      <c:catAx>
        <c:axId val="10139518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1013954528"/>
        <c:crosses val="autoZero"/>
        <c:auto val="1"/>
        <c:lblAlgn val="ctr"/>
        <c:lblOffset val="100"/>
        <c:noMultiLvlLbl val="0"/>
      </c:catAx>
      <c:valAx>
        <c:axId val="1013954528"/>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tr-TR"/>
          </a:p>
        </c:txPr>
        <c:crossAx val="1013951808"/>
        <c:crosses val="autoZero"/>
        <c:crossBetween val="between"/>
      </c:valAx>
      <c:serAx>
        <c:axId val="970720672"/>
        <c:scaling>
          <c:orientation val="minMax"/>
        </c:scaling>
        <c:delete val="1"/>
        <c:axPos val="b"/>
        <c:majorTickMark val="none"/>
        <c:minorTickMark val="none"/>
        <c:tickLblPos val="nextTo"/>
        <c:crossAx val="1013954528"/>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2160" b="1" i="0" u="none" strike="noStrike" kern="1200" spc="0" baseline="0">
              <a:solidFill>
                <a:sysClr val="windowText" lastClr="000000"/>
              </a:solidFill>
              <a:latin typeface="+mn-lt"/>
              <a:ea typeface="+mn-ea"/>
              <a:cs typeface="+mn-cs"/>
            </a:defRPr>
          </a:pPr>
          <a:endParaRPr lang="tr-TR"/>
        </a:p>
      </c:txPr>
    </c:title>
    <c:autoTitleDeleted val="0"/>
    <c:plotArea>
      <c:layout/>
      <c:lineChart>
        <c:grouping val="standard"/>
        <c:varyColors val="0"/>
        <c:ser>
          <c:idx val="0"/>
          <c:order val="0"/>
          <c:tx>
            <c:strRef>
              <c:f>Sayfa1!$A$9</c:f>
              <c:strCache>
                <c:ptCount val="1"/>
                <c:pt idx="0">
                  <c:v>Pakistan</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Sayfa1!$B$9:$AA$9</c:f>
              <c:numCache>
                <c:formatCode>General</c:formatCode>
                <c:ptCount val="26"/>
                <c:pt idx="0">
                  <c:v>371</c:v>
                </c:pt>
                <c:pt idx="1">
                  <c:v>410</c:v>
                </c:pt>
                <c:pt idx="2">
                  <c:v>428</c:v>
                </c:pt>
                <c:pt idx="3">
                  <c:v>441</c:v>
                </c:pt>
                <c:pt idx="4">
                  <c:v>434</c:v>
                </c:pt>
                <c:pt idx="5">
                  <c:v>494</c:v>
                </c:pt>
                <c:pt idx="6">
                  <c:v>503</c:v>
                </c:pt>
                <c:pt idx="7">
                  <c:v>484</c:v>
                </c:pt>
                <c:pt idx="8">
                  <c:v>471</c:v>
                </c:pt>
                <c:pt idx="9">
                  <c:v>465</c:v>
                </c:pt>
                <c:pt idx="10">
                  <c:v>534</c:v>
                </c:pt>
                <c:pt idx="11">
                  <c:v>511</c:v>
                </c:pt>
                <c:pt idx="12">
                  <c:v>501</c:v>
                </c:pt>
                <c:pt idx="13">
                  <c:v>565</c:v>
                </c:pt>
                <c:pt idx="14">
                  <c:v>652</c:v>
                </c:pt>
                <c:pt idx="15">
                  <c:v>714</c:v>
                </c:pt>
                <c:pt idx="16">
                  <c:v>877</c:v>
                </c:pt>
                <c:pt idx="17">
                  <c:v>953</c:v>
                </c:pt>
                <c:pt idx="18">
                  <c:v>1042</c:v>
                </c:pt>
                <c:pt idx="19">
                  <c:v>1009</c:v>
                </c:pt>
                <c:pt idx="20">
                  <c:v>1043</c:v>
                </c:pt>
                <c:pt idx="21">
                  <c:v>1229</c:v>
                </c:pt>
                <c:pt idx="22">
                  <c:v>1264</c:v>
                </c:pt>
                <c:pt idx="23">
                  <c:v>1276</c:v>
                </c:pt>
                <c:pt idx="24">
                  <c:v>1320</c:v>
                </c:pt>
                <c:pt idx="25">
                  <c:v>1434</c:v>
                </c:pt>
              </c:numCache>
            </c:numRef>
          </c:val>
          <c:smooth val="0"/>
        </c:ser>
        <c:dLbls>
          <c:showLegendKey val="0"/>
          <c:showVal val="0"/>
          <c:showCatName val="0"/>
          <c:showSerName val="0"/>
          <c:showPercent val="0"/>
          <c:showBubbleSize val="0"/>
        </c:dLbls>
        <c:smooth val="0"/>
        <c:axId val="1013949632"/>
        <c:axId val="1014787696"/>
      </c:lineChart>
      <c:catAx>
        <c:axId val="1013949632"/>
        <c:scaling>
          <c:orientation val="minMax"/>
        </c:scaling>
        <c:delete val="0"/>
        <c:axPos val="b"/>
        <c:title>
          <c:tx>
            <c:rich>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en-US"/>
                  <a:t>YILLAR</a:t>
                </a:r>
              </a:p>
            </c:rich>
          </c:tx>
          <c:layout/>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4787696"/>
        <c:crosses val="autoZero"/>
        <c:auto val="1"/>
        <c:lblAlgn val="ctr"/>
        <c:lblOffset val="100"/>
        <c:noMultiLvlLbl val="0"/>
      </c:catAx>
      <c:valAx>
        <c:axId val="10147876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3949632"/>
        <c:crosses val="autoZero"/>
        <c:crossBetween val="between"/>
      </c:valAx>
      <c:spPr>
        <a:noFill/>
        <a:ln>
          <a:noFill/>
        </a:ln>
        <a:effectLst/>
      </c:spPr>
    </c:plotArea>
    <c:plotVisOnly val="1"/>
    <c:dispBlanksAs val="gap"/>
    <c:showDLblsOverMax val="0"/>
  </c:chart>
  <c:spPr>
    <a:noFill/>
    <a:ln>
      <a:noFill/>
    </a:ln>
    <a:effectLst/>
  </c:spPr>
  <c:txPr>
    <a:bodyPr/>
    <a:lstStyle/>
    <a:p>
      <a:pPr>
        <a:defRPr sz="1800" b="1">
          <a:solidFill>
            <a:sysClr val="windowText" lastClr="000000"/>
          </a:solidFill>
        </a:defRPr>
      </a:pPr>
      <a:endParaRPr lang="tr-T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tr-TR" sz="2000" b="1"/>
              <a:t>Türkiye'ye Gelen </a:t>
            </a:r>
            <a:r>
              <a:rPr lang="en-US" sz="2000" b="1"/>
              <a:t>Pakistan</a:t>
            </a:r>
            <a:r>
              <a:rPr lang="tr-TR" sz="2000" b="1"/>
              <a:t>'lı Turist Sayıları</a:t>
            </a:r>
            <a:endParaRPr lang="en-US" sz="2000" b="1"/>
          </a:p>
        </c:rich>
      </c:tx>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Pakistan!$A$2</c:f>
              <c:strCache>
                <c:ptCount val="1"/>
                <c:pt idx="0">
                  <c:v>Pakistan</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Pakistan!$B$1:$Q$1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Pakistan!$B$2:$Q$2</c:f>
              <c:numCache>
                <c:formatCode>###\ ###\ ###</c:formatCode>
                <c:ptCount val="16"/>
                <c:pt idx="0">
                  <c:v>7605</c:v>
                </c:pt>
                <c:pt idx="1">
                  <c:v>7135</c:v>
                </c:pt>
                <c:pt idx="2">
                  <c:v>7989</c:v>
                </c:pt>
                <c:pt idx="3">
                  <c:v>9168</c:v>
                </c:pt>
                <c:pt idx="4">
                  <c:v>9966</c:v>
                </c:pt>
                <c:pt idx="5">
                  <c:v>11978</c:v>
                </c:pt>
                <c:pt idx="6">
                  <c:v>14550</c:v>
                </c:pt>
                <c:pt idx="7">
                  <c:v>24816</c:v>
                </c:pt>
                <c:pt idx="8">
                  <c:v>30859</c:v>
                </c:pt>
                <c:pt idx="9">
                  <c:v>25058</c:v>
                </c:pt>
                <c:pt idx="10">
                  <c:v>23389</c:v>
                </c:pt>
                <c:pt idx="11">
                  <c:v>28872</c:v>
                </c:pt>
                <c:pt idx="12">
                  <c:v>29391</c:v>
                </c:pt>
                <c:pt idx="13">
                  <c:v>34296</c:v>
                </c:pt>
                <c:pt idx="14">
                  <c:v>50716</c:v>
                </c:pt>
                <c:pt idx="15">
                  <c:v>62840</c:v>
                </c:pt>
              </c:numCache>
            </c:numRef>
          </c:val>
        </c:ser>
        <c:dLbls>
          <c:showLegendKey val="0"/>
          <c:showVal val="1"/>
          <c:showCatName val="0"/>
          <c:showSerName val="0"/>
          <c:showPercent val="0"/>
          <c:showBubbleSize val="0"/>
        </c:dLbls>
        <c:gapWidth val="150"/>
        <c:shape val="box"/>
        <c:axId val="1014785520"/>
        <c:axId val="1014783888"/>
        <c:axId val="970721296"/>
      </c:bar3DChart>
      <c:catAx>
        <c:axId val="10147855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1014783888"/>
        <c:crosses val="autoZero"/>
        <c:auto val="1"/>
        <c:lblAlgn val="ctr"/>
        <c:lblOffset val="100"/>
        <c:noMultiLvlLbl val="0"/>
      </c:catAx>
      <c:valAx>
        <c:axId val="1014783888"/>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tr-TR"/>
          </a:p>
        </c:txPr>
        <c:crossAx val="1014785520"/>
        <c:crosses val="autoZero"/>
        <c:crossBetween val="between"/>
      </c:valAx>
      <c:serAx>
        <c:axId val="970721296"/>
        <c:scaling>
          <c:orientation val="minMax"/>
        </c:scaling>
        <c:delete val="1"/>
        <c:axPos val="b"/>
        <c:majorTickMark val="none"/>
        <c:minorTickMark val="none"/>
        <c:tickLblPos val="nextTo"/>
        <c:crossAx val="1014783888"/>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2160" b="1" i="0" u="none" strike="noStrike" kern="1200" spc="0" baseline="0">
              <a:solidFill>
                <a:sysClr val="windowText" lastClr="000000"/>
              </a:solidFill>
              <a:latin typeface="+mn-lt"/>
              <a:ea typeface="+mn-ea"/>
              <a:cs typeface="+mn-cs"/>
            </a:defRPr>
          </a:pPr>
          <a:endParaRPr lang="tr-TR"/>
        </a:p>
      </c:txPr>
    </c:title>
    <c:autoTitleDeleted val="0"/>
    <c:plotArea>
      <c:layout/>
      <c:lineChart>
        <c:grouping val="standard"/>
        <c:varyColors val="0"/>
        <c:ser>
          <c:idx val="0"/>
          <c:order val="0"/>
          <c:tx>
            <c:strRef>
              <c:f>Sayfa1!$A$6</c:f>
              <c:strCache>
                <c:ptCount val="1"/>
                <c:pt idx="0">
                  <c:v>Endonezya</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Sayfa1!$B$6:$AA$6</c:f>
              <c:numCache>
                <c:formatCode>General</c:formatCode>
                <c:ptCount val="26"/>
                <c:pt idx="0">
                  <c:v>585</c:v>
                </c:pt>
                <c:pt idx="1">
                  <c:v>631</c:v>
                </c:pt>
                <c:pt idx="2">
                  <c:v>681</c:v>
                </c:pt>
                <c:pt idx="3">
                  <c:v>827</c:v>
                </c:pt>
                <c:pt idx="4">
                  <c:v>912</c:v>
                </c:pt>
                <c:pt idx="5">
                  <c:v>1026</c:v>
                </c:pt>
                <c:pt idx="6">
                  <c:v>1137</c:v>
                </c:pt>
                <c:pt idx="7">
                  <c:v>1063</c:v>
                </c:pt>
                <c:pt idx="8">
                  <c:v>463</c:v>
                </c:pt>
                <c:pt idx="9">
                  <c:v>671</c:v>
                </c:pt>
                <c:pt idx="10">
                  <c:v>780</c:v>
                </c:pt>
                <c:pt idx="11">
                  <c:v>748</c:v>
                </c:pt>
                <c:pt idx="12">
                  <c:v>900</c:v>
                </c:pt>
                <c:pt idx="13">
                  <c:v>1065</c:v>
                </c:pt>
                <c:pt idx="14">
                  <c:v>1150</c:v>
                </c:pt>
                <c:pt idx="15">
                  <c:v>1263</c:v>
                </c:pt>
                <c:pt idx="16">
                  <c:v>1590</c:v>
                </c:pt>
                <c:pt idx="17">
                  <c:v>1860</c:v>
                </c:pt>
                <c:pt idx="18">
                  <c:v>2167</c:v>
                </c:pt>
                <c:pt idx="19">
                  <c:v>2262</c:v>
                </c:pt>
                <c:pt idx="20">
                  <c:v>3125</c:v>
                </c:pt>
                <c:pt idx="21">
                  <c:v>3647</c:v>
                </c:pt>
                <c:pt idx="22">
                  <c:v>3700</c:v>
                </c:pt>
                <c:pt idx="23">
                  <c:v>3631</c:v>
                </c:pt>
                <c:pt idx="24">
                  <c:v>3499</c:v>
                </c:pt>
                <c:pt idx="25">
                  <c:v>3346</c:v>
                </c:pt>
              </c:numCache>
            </c:numRef>
          </c:val>
          <c:smooth val="0"/>
        </c:ser>
        <c:dLbls>
          <c:showLegendKey val="0"/>
          <c:showVal val="0"/>
          <c:showCatName val="0"/>
          <c:showSerName val="0"/>
          <c:showPercent val="0"/>
          <c:showBubbleSize val="0"/>
        </c:dLbls>
        <c:smooth val="0"/>
        <c:axId val="1014788784"/>
        <c:axId val="1014784976"/>
      </c:lineChart>
      <c:catAx>
        <c:axId val="1014788784"/>
        <c:scaling>
          <c:orientation val="minMax"/>
        </c:scaling>
        <c:delete val="0"/>
        <c:axPos val="b"/>
        <c:title>
          <c:tx>
            <c:rich>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en-US"/>
                  <a:t>YILLAR</a:t>
                </a:r>
              </a:p>
            </c:rich>
          </c:tx>
          <c:layout/>
          <c:overlay val="0"/>
          <c:spPr>
            <a:noFill/>
            <a:ln>
              <a:noFill/>
            </a:ln>
            <a:effectLst/>
          </c:spPr>
          <c:txPr>
            <a:bodyPr rot="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4784976"/>
        <c:crosses val="autoZero"/>
        <c:auto val="1"/>
        <c:lblAlgn val="ctr"/>
        <c:lblOffset val="100"/>
        <c:noMultiLvlLbl val="0"/>
      </c:catAx>
      <c:valAx>
        <c:axId val="1014784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tr-TR"/>
          </a:p>
        </c:txPr>
        <c:crossAx val="1014788784"/>
        <c:crosses val="autoZero"/>
        <c:crossBetween val="between"/>
      </c:valAx>
      <c:spPr>
        <a:noFill/>
        <a:ln>
          <a:noFill/>
        </a:ln>
        <a:effectLst/>
      </c:spPr>
    </c:plotArea>
    <c:plotVisOnly val="1"/>
    <c:dispBlanksAs val="gap"/>
    <c:showDLblsOverMax val="0"/>
  </c:chart>
  <c:spPr>
    <a:noFill/>
    <a:ln>
      <a:noFill/>
    </a:ln>
    <a:effectLst/>
  </c:spPr>
  <c:txPr>
    <a:bodyPr/>
    <a:lstStyle/>
    <a:p>
      <a:pPr>
        <a:defRPr sz="1800" b="1">
          <a:solidFill>
            <a:sysClr val="windowText" lastClr="000000"/>
          </a:solidFill>
        </a:defRPr>
      </a:pPr>
      <a:endParaRPr lang="tr-TR"/>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r>
              <a:rPr lang="tr-TR"/>
              <a:t>Türkiye'ye Gelen </a:t>
            </a:r>
            <a:r>
              <a:rPr lang="en-US"/>
              <a:t>Endonezya</a:t>
            </a:r>
            <a:r>
              <a:rPr lang="tr-TR"/>
              <a:t>lı Turist Sayıları</a:t>
            </a:r>
            <a:endParaRPr lang="en-US"/>
          </a:p>
        </c:rich>
      </c:tx>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Endonezya!$A$2</c:f>
              <c:strCache>
                <c:ptCount val="1"/>
                <c:pt idx="0">
                  <c:v>Endonezya</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Endonezya!$B$1:$Q$1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Endonezya!$B$2:$Q$2</c:f>
              <c:numCache>
                <c:formatCode>###\ ###\ ###</c:formatCode>
                <c:ptCount val="16"/>
                <c:pt idx="0">
                  <c:v>7399</c:v>
                </c:pt>
                <c:pt idx="1">
                  <c:v>7542</c:v>
                </c:pt>
                <c:pt idx="2">
                  <c:v>9152</c:v>
                </c:pt>
                <c:pt idx="3">
                  <c:v>5566</c:v>
                </c:pt>
                <c:pt idx="4">
                  <c:v>7137</c:v>
                </c:pt>
                <c:pt idx="5">
                  <c:v>8277</c:v>
                </c:pt>
                <c:pt idx="6">
                  <c:v>8314</c:v>
                </c:pt>
                <c:pt idx="7">
                  <c:v>11411</c:v>
                </c:pt>
                <c:pt idx="8">
                  <c:v>15384</c:v>
                </c:pt>
                <c:pt idx="9">
                  <c:v>22068</c:v>
                </c:pt>
                <c:pt idx="10">
                  <c:v>23435</c:v>
                </c:pt>
                <c:pt idx="11">
                  <c:v>39016</c:v>
                </c:pt>
                <c:pt idx="12">
                  <c:v>54249</c:v>
                </c:pt>
                <c:pt idx="13">
                  <c:v>56999</c:v>
                </c:pt>
                <c:pt idx="14">
                  <c:v>58237</c:v>
                </c:pt>
                <c:pt idx="15">
                  <c:v>56802</c:v>
                </c:pt>
              </c:numCache>
            </c:numRef>
          </c:val>
        </c:ser>
        <c:dLbls>
          <c:showLegendKey val="0"/>
          <c:showVal val="1"/>
          <c:showCatName val="0"/>
          <c:showSerName val="0"/>
          <c:showPercent val="0"/>
          <c:showBubbleSize val="0"/>
        </c:dLbls>
        <c:gapWidth val="150"/>
        <c:shape val="box"/>
        <c:axId val="1014792048"/>
        <c:axId val="1014780080"/>
        <c:axId val="970723168"/>
      </c:bar3DChart>
      <c:catAx>
        <c:axId val="1014792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tr-TR"/>
          </a:p>
        </c:txPr>
        <c:crossAx val="1014780080"/>
        <c:crosses val="autoZero"/>
        <c:auto val="1"/>
        <c:lblAlgn val="ctr"/>
        <c:lblOffset val="100"/>
        <c:noMultiLvlLbl val="0"/>
      </c:catAx>
      <c:valAx>
        <c:axId val="1014780080"/>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tr-TR"/>
          </a:p>
        </c:txPr>
        <c:crossAx val="1014792048"/>
        <c:crosses val="autoZero"/>
        <c:crossBetween val="between"/>
      </c:valAx>
      <c:serAx>
        <c:axId val="970723168"/>
        <c:scaling>
          <c:orientation val="minMax"/>
        </c:scaling>
        <c:delete val="1"/>
        <c:axPos val="b"/>
        <c:majorTickMark val="none"/>
        <c:minorTickMark val="none"/>
        <c:tickLblPos val="nextTo"/>
        <c:crossAx val="1014780080"/>
        <c:crosses val="autoZero"/>
      </c:serAx>
      <c:spPr>
        <a:noFill/>
        <a:ln>
          <a:noFill/>
        </a:ln>
        <a:effectLst/>
      </c:spPr>
    </c:plotArea>
    <c:plotVisOnly val="1"/>
    <c:dispBlanksAs val="gap"/>
    <c:showDLblsOverMax val="0"/>
  </c:chart>
  <c:spPr>
    <a:noFill/>
    <a:ln>
      <a:noFill/>
    </a:ln>
    <a:effectLst/>
  </c:spPr>
  <c:txPr>
    <a:bodyPr/>
    <a:lstStyle/>
    <a:p>
      <a:pPr>
        <a:defRPr sz="1800"/>
      </a:pPr>
      <a:endParaRPr lang="tr-TR"/>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2400" b="1" i="0" u="none" strike="noStrike" kern="1200" spc="0" baseline="0">
              <a:solidFill>
                <a:sysClr val="windowText" lastClr="000000"/>
              </a:solidFill>
              <a:latin typeface="+mn-lt"/>
              <a:ea typeface="+mn-ea"/>
              <a:cs typeface="+mn-cs"/>
            </a:defRPr>
          </a:pPr>
          <a:endParaRPr lang="tr-TR"/>
        </a:p>
      </c:txPr>
    </c:title>
    <c:autoTitleDeleted val="0"/>
    <c:plotArea>
      <c:layout/>
      <c:lineChart>
        <c:grouping val="standard"/>
        <c:varyColors val="0"/>
        <c:ser>
          <c:idx val="0"/>
          <c:order val="0"/>
          <c:tx>
            <c:strRef>
              <c:f>Sayfa1!$A$10</c:f>
              <c:strCache>
                <c:ptCount val="1"/>
                <c:pt idx="0">
                  <c:v>Filipinler</c:v>
                </c:pt>
              </c:strCache>
            </c:strRef>
          </c:tx>
          <c:spPr>
            <a:ln w="28575" cap="rnd">
              <a:solidFill>
                <a:schemeClr val="dk1">
                  <a:tint val="88500"/>
                </a:schemeClr>
              </a:solidFill>
              <a:round/>
            </a:ln>
            <a:effectLst/>
          </c:spPr>
          <c:marker>
            <c:symbol val="none"/>
          </c:marker>
          <c:cat>
            <c:numRef>
              <c:f>Sayfa1!$B$1:$AA$1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Sayfa1!$B$10:$AA$10</c:f>
              <c:numCache>
                <c:formatCode>General</c:formatCode>
                <c:ptCount val="26"/>
                <c:pt idx="0">
                  <c:v>715</c:v>
                </c:pt>
                <c:pt idx="1">
                  <c:v>715</c:v>
                </c:pt>
                <c:pt idx="2">
                  <c:v>814</c:v>
                </c:pt>
                <c:pt idx="3">
                  <c:v>815</c:v>
                </c:pt>
                <c:pt idx="4">
                  <c:v>939</c:v>
                </c:pt>
                <c:pt idx="5">
                  <c:v>1061</c:v>
                </c:pt>
                <c:pt idx="6">
                  <c:v>1159</c:v>
                </c:pt>
                <c:pt idx="7">
                  <c:v>1127</c:v>
                </c:pt>
                <c:pt idx="8">
                  <c:v>967</c:v>
                </c:pt>
                <c:pt idx="9">
                  <c:v>1088</c:v>
                </c:pt>
                <c:pt idx="10">
                  <c:v>1039</c:v>
                </c:pt>
                <c:pt idx="11">
                  <c:v>958</c:v>
                </c:pt>
                <c:pt idx="12">
                  <c:v>1000</c:v>
                </c:pt>
                <c:pt idx="13">
                  <c:v>1011</c:v>
                </c:pt>
                <c:pt idx="14">
                  <c:v>1080</c:v>
                </c:pt>
                <c:pt idx="15">
                  <c:v>1196</c:v>
                </c:pt>
                <c:pt idx="16">
                  <c:v>1395</c:v>
                </c:pt>
                <c:pt idx="17">
                  <c:v>1678</c:v>
                </c:pt>
                <c:pt idx="18">
                  <c:v>1929</c:v>
                </c:pt>
                <c:pt idx="19">
                  <c:v>1836</c:v>
                </c:pt>
                <c:pt idx="20">
                  <c:v>5145</c:v>
                </c:pt>
                <c:pt idx="21">
                  <c:v>2371</c:v>
                </c:pt>
                <c:pt idx="22">
                  <c:v>2604</c:v>
                </c:pt>
                <c:pt idx="23">
                  <c:v>2786</c:v>
                </c:pt>
                <c:pt idx="24">
                  <c:v>2873</c:v>
                </c:pt>
                <c:pt idx="25">
                  <c:v>2904</c:v>
                </c:pt>
              </c:numCache>
            </c:numRef>
          </c:val>
          <c:smooth val="0"/>
        </c:ser>
        <c:dLbls>
          <c:showLegendKey val="0"/>
          <c:showVal val="0"/>
          <c:showCatName val="0"/>
          <c:showSerName val="0"/>
          <c:showPercent val="0"/>
          <c:showBubbleSize val="0"/>
        </c:dLbls>
        <c:smooth val="0"/>
        <c:axId val="1014786064"/>
        <c:axId val="1014781168"/>
      </c:lineChart>
      <c:catAx>
        <c:axId val="1014786064"/>
        <c:scaling>
          <c:orientation val="minMax"/>
        </c:scaling>
        <c:delete val="0"/>
        <c:axPos val="b"/>
        <c:title>
          <c:tx>
            <c:rich>
              <a:bodyPr rot="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r>
                  <a:rPr lang="en-US"/>
                  <a:t>YILLAR</a:t>
                </a:r>
              </a:p>
            </c:rich>
          </c:tx>
          <c:layout/>
          <c:overlay val="0"/>
          <c:spPr>
            <a:noFill/>
            <a:ln>
              <a:noFill/>
            </a:ln>
            <a:effectLst/>
          </c:spPr>
          <c:txPr>
            <a:bodyPr rot="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endParaRPr lang="tr-TR"/>
          </a:p>
        </c:txPr>
        <c:crossAx val="1014781168"/>
        <c:crosses val="autoZero"/>
        <c:auto val="1"/>
        <c:lblAlgn val="ctr"/>
        <c:lblOffset val="100"/>
        <c:noMultiLvlLbl val="0"/>
      </c:catAx>
      <c:valAx>
        <c:axId val="1014781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r>
                  <a:rPr lang="en-US"/>
                  <a:t>USD</a:t>
                </a:r>
              </a:p>
            </c:rich>
          </c:tx>
          <c:layout/>
          <c:overlay val="0"/>
          <c:spPr>
            <a:noFill/>
            <a:ln>
              <a:noFill/>
            </a:ln>
            <a:effectLst/>
          </c:spPr>
          <c:txPr>
            <a:bodyPr rot="-540000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ysClr val="windowText" lastClr="000000"/>
                </a:solidFill>
                <a:latin typeface="+mn-lt"/>
                <a:ea typeface="+mn-ea"/>
                <a:cs typeface="+mn-cs"/>
              </a:defRPr>
            </a:pPr>
            <a:endParaRPr lang="tr-TR"/>
          </a:p>
        </c:txPr>
        <c:crossAx val="1014786064"/>
        <c:crosses val="autoZero"/>
        <c:crossBetween val="between"/>
      </c:valAx>
      <c:spPr>
        <a:noFill/>
        <a:ln>
          <a:noFill/>
        </a:ln>
        <a:effectLst/>
      </c:spPr>
    </c:plotArea>
    <c:plotVisOnly val="1"/>
    <c:dispBlanksAs val="gap"/>
    <c:showDLblsOverMax val="0"/>
  </c:chart>
  <c:spPr>
    <a:noFill/>
    <a:ln>
      <a:noFill/>
    </a:ln>
    <a:effectLst/>
  </c:spPr>
  <c:txPr>
    <a:bodyPr/>
    <a:lstStyle/>
    <a:p>
      <a:pPr>
        <a:defRPr sz="2000" b="1">
          <a:solidFill>
            <a:sysClr val="windowText" lastClr="000000"/>
          </a:solidFill>
        </a:defRPr>
      </a:pPr>
      <a:endParaRPr lang="tr-TR"/>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tr-TR" sz="2000" b="1"/>
              <a:t>Türkiye'ye Gelen </a:t>
            </a:r>
            <a:r>
              <a:rPr lang="en-US" sz="2000" b="1"/>
              <a:t>Filipinler</a:t>
            </a:r>
            <a:r>
              <a:rPr lang="tr-TR" sz="2000" b="1"/>
              <a:t>li Turist Sayıları</a:t>
            </a:r>
            <a:endParaRPr lang="en-US" sz="2000" b="1"/>
          </a:p>
        </c:rich>
      </c:tx>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Filipinler!$A$2</c:f>
              <c:strCache>
                <c:ptCount val="1"/>
                <c:pt idx="0">
                  <c:v>Filipinler</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20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Filipinler!$B$1:$Q$1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Filipinler!$B$2:$Q$2</c:f>
              <c:numCache>
                <c:formatCode>###\ ###\ ###</c:formatCode>
                <c:ptCount val="16"/>
                <c:pt idx="0">
                  <c:v>15617</c:v>
                </c:pt>
                <c:pt idx="1">
                  <c:v>13919</c:v>
                </c:pt>
                <c:pt idx="2">
                  <c:v>13015</c:v>
                </c:pt>
                <c:pt idx="3">
                  <c:v>14746</c:v>
                </c:pt>
                <c:pt idx="4">
                  <c:v>11758</c:v>
                </c:pt>
                <c:pt idx="5">
                  <c:v>14542</c:v>
                </c:pt>
                <c:pt idx="6">
                  <c:v>19906</c:v>
                </c:pt>
                <c:pt idx="7">
                  <c:v>24102</c:v>
                </c:pt>
                <c:pt idx="8">
                  <c:v>27691</c:v>
                </c:pt>
                <c:pt idx="9">
                  <c:v>35845</c:v>
                </c:pt>
                <c:pt idx="10">
                  <c:v>31464</c:v>
                </c:pt>
                <c:pt idx="11">
                  <c:v>51504</c:v>
                </c:pt>
                <c:pt idx="12">
                  <c:v>64862</c:v>
                </c:pt>
                <c:pt idx="13">
                  <c:v>59430</c:v>
                </c:pt>
                <c:pt idx="14">
                  <c:v>68425</c:v>
                </c:pt>
                <c:pt idx="15">
                  <c:v>83243</c:v>
                </c:pt>
              </c:numCache>
            </c:numRef>
          </c:val>
        </c:ser>
        <c:dLbls>
          <c:showLegendKey val="0"/>
          <c:showVal val="1"/>
          <c:showCatName val="0"/>
          <c:showSerName val="0"/>
          <c:showPercent val="0"/>
          <c:showBubbleSize val="0"/>
        </c:dLbls>
        <c:gapWidth val="150"/>
        <c:shape val="box"/>
        <c:axId val="1014787152"/>
        <c:axId val="1014792592"/>
        <c:axId val="1015440976"/>
      </c:bar3DChart>
      <c:catAx>
        <c:axId val="10147871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1014792592"/>
        <c:crosses val="autoZero"/>
        <c:auto val="1"/>
        <c:lblAlgn val="ctr"/>
        <c:lblOffset val="100"/>
        <c:noMultiLvlLbl val="0"/>
      </c:catAx>
      <c:valAx>
        <c:axId val="1014792592"/>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tr-TR"/>
          </a:p>
        </c:txPr>
        <c:crossAx val="1014787152"/>
        <c:crosses val="autoZero"/>
        <c:crossBetween val="between"/>
      </c:valAx>
      <c:serAx>
        <c:axId val="1015440976"/>
        <c:scaling>
          <c:orientation val="minMax"/>
        </c:scaling>
        <c:delete val="1"/>
        <c:axPos val="b"/>
        <c:majorTickMark val="none"/>
        <c:minorTickMark val="none"/>
        <c:tickLblPos val="nextTo"/>
        <c:crossAx val="1014792592"/>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spPr>
        <a:noFill/>
        <a:ln>
          <a:noFill/>
        </a:ln>
        <a:effectLst/>
      </c:spPr>
      <c:txPr>
        <a:bodyPr rot="0" spcFirstLastPara="1" vertOverflow="ellipsis" vert="horz" wrap="square" anchor="ctr" anchorCtr="1"/>
        <a:lstStyle/>
        <a:p>
          <a:pPr>
            <a:defRPr sz="216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lineChart>
        <c:grouping val="stacked"/>
        <c:varyColors val="0"/>
        <c:ser>
          <c:idx val="0"/>
          <c:order val="0"/>
          <c:tx>
            <c:strRef>
              <c:f>t!$A$2</c:f>
              <c:strCache>
                <c:ptCount val="1"/>
                <c:pt idx="0">
                  <c:v>Tayvan</c:v>
                </c:pt>
              </c:strCache>
            </c:strRef>
          </c:tx>
          <c:spPr>
            <a:ln w="28575" cap="rnd">
              <a:solidFill>
                <a:schemeClr val="dk1">
                  <a:tint val="88500"/>
                </a:schemeClr>
              </a:solidFill>
              <a:round/>
            </a:ln>
            <a:effectLst/>
          </c:spPr>
          <c:marker>
            <c:symbol val="none"/>
          </c:marker>
          <c:cat>
            <c:numRef>
              <c:f>t!$B$1:$AA$1</c:f>
              <c:numCache>
                <c:formatCode>General</c:formatCode>
                <c:ptCount val="2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numCache>
            </c:numRef>
          </c:cat>
          <c:val>
            <c:numRef>
              <c:f>t!$B$2:$AA$2</c:f>
              <c:numCache>
                <c:formatCode>General</c:formatCode>
                <c:ptCount val="26"/>
                <c:pt idx="0">
                  <c:v>1048</c:v>
                </c:pt>
                <c:pt idx="1">
                  <c:v>11138</c:v>
                </c:pt>
                <c:pt idx="2">
                  <c:v>12220</c:v>
                </c:pt>
                <c:pt idx="3">
                  <c:v>13240</c:v>
                </c:pt>
                <c:pt idx="4">
                  <c:v>14410</c:v>
                </c:pt>
                <c:pt idx="5">
                  <c:v>15535</c:v>
                </c:pt>
                <c:pt idx="6">
                  <c:v>16664</c:v>
                </c:pt>
                <c:pt idx="7">
                  <c:v>17806</c:v>
                </c:pt>
                <c:pt idx="8">
                  <c:v>18598</c:v>
                </c:pt>
                <c:pt idx="9">
                  <c:v>20001</c:v>
                </c:pt>
                <c:pt idx="10">
                  <c:v>21590</c:v>
                </c:pt>
                <c:pt idx="11">
                  <c:v>21678</c:v>
                </c:pt>
                <c:pt idx="12">
                  <c:v>23119</c:v>
                </c:pt>
                <c:pt idx="13">
                  <c:v>24461</c:v>
                </c:pt>
                <c:pt idx="14">
                  <c:v>26669</c:v>
                </c:pt>
                <c:pt idx="15">
                  <c:v>28914</c:v>
                </c:pt>
                <c:pt idx="16">
                  <c:v>31333</c:v>
                </c:pt>
                <c:pt idx="17">
                  <c:v>34141</c:v>
                </c:pt>
                <c:pt idx="18">
                  <c:v>34936</c:v>
                </c:pt>
                <c:pt idx="19">
                  <c:v>34526</c:v>
                </c:pt>
                <c:pt idx="20">
                  <c:v>38592</c:v>
                </c:pt>
                <c:pt idx="21">
                  <c:v>40777</c:v>
                </c:pt>
                <c:pt idx="22">
                  <c:v>42220</c:v>
                </c:pt>
                <c:pt idx="23">
                  <c:v>43745</c:v>
                </c:pt>
                <c:pt idx="24">
                  <c:v>46090</c:v>
                </c:pt>
                <c:pt idx="25">
                  <c:v>46783</c:v>
                </c:pt>
              </c:numCache>
            </c:numRef>
          </c:val>
          <c:smooth val="0"/>
        </c:ser>
        <c:dLbls>
          <c:showLegendKey val="0"/>
          <c:showVal val="0"/>
          <c:showCatName val="0"/>
          <c:showSerName val="0"/>
          <c:showPercent val="0"/>
          <c:showBubbleSize val="0"/>
        </c:dLbls>
        <c:smooth val="0"/>
        <c:axId val="1014782256"/>
        <c:axId val="1014790416"/>
      </c:lineChart>
      <c:catAx>
        <c:axId val="1014782256"/>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tr-TR"/>
                  <a:t>YILLAR</a:t>
                </a:r>
                <a:endParaRPr lang="en-US"/>
              </a:p>
            </c:rich>
          </c:tx>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tr-TR"/>
          </a:p>
        </c:txPr>
        <c:crossAx val="1014790416"/>
        <c:crosses val="autoZero"/>
        <c:auto val="1"/>
        <c:lblAlgn val="ctr"/>
        <c:lblOffset val="100"/>
        <c:noMultiLvlLbl val="0"/>
      </c:catAx>
      <c:valAx>
        <c:axId val="1014790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tr-TR"/>
                  <a:t>USD</a:t>
                </a:r>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tr-T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tr-TR"/>
          </a:p>
        </c:txPr>
        <c:crossAx val="1014782256"/>
        <c:crosses val="autoZero"/>
        <c:crossBetween val="between"/>
      </c:valAx>
      <c:spPr>
        <a:noFill/>
        <a:ln>
          <a:noFill/>
        </a:ln>
        <a:effectLst/>
      </c:spPr>
    </c:plotArea>
    <c:plotVisOnly val="1"/>
    <c:dispBlanksAs val="zero"/>
    <c:showDLblsOverMax val="0"/>
  </c:chart>
  <c:spPr>
    <a:noFill/>
    <a:ln>
      <a:noFill/>
    </a:ln>
    <a:effectLst/>
  </c:spPr>
  <c:txPr>
    <a:bodyPr/>
    <a:lstStyle/>
    <a:p>
      <a:pPr>
        <a:defRPr sz="1800"/>
      </a:pPr>
      <a:endParaRPr lang="tr-TR"/>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tr-TR" sz="2000" b="1"/>
              <a:t>Türkiye'ye Gelen </a:t>
            </a:r>
            <a:r>
              <a:rPr lang="en-US" sz="2000" b="1"/>
              <a:t>Tayvan</a:t>
            </a:r>
            <a:r>
              <a:rPr lang="tr-TR" sz="2000" b="1"/>
              <a:t>lı Turist Sayıları</a:t>
            </a:r>
            <a:endParaRPr lang="en-US" sz="2000" b="1"/>
          </a:p>
        </c:rich>
      </c:tx>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tr-T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Tayvan!$A$2</c:f>
              <c:strCache>
                <c:ptCount val="1"/>
                <c:pt idx="0">
                  <c:v>Tayvan</c:v>
                </c:pt>
              </c:strCache>
            </c:strRef>
          </c:tx>
          <c:spPr>
            <a:solidFill>
              <a:schemeClr val="accent1"/>
            </a:solidFill>
            <a:ln>
              <a:noFill/>
            </a:ln>
            <a:effectLst/>
            <a:sp3d/>
          </c:spPr>
          <c:invertIfNegative val="0"/>
          <c:dLbls>
            <c:spPr>
              <a:noFill/>
              <a:ln>
                <a:noFill/>
              </a:ln>
              <a:effectLst/>
            </c:spPr>
            <c:txPr>
              <a:bodyPr rot="-5400000" spcFirstLastPara="1" vertOverflow="ellipsis" wrap="square" anchor="ctr" anchorCtr="1"/>
              <a:lstStyle/>
              <a:p>
                <a:pPr>
                  <a:defRPr sz="18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Tayvan!$B$1:$Q$1</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Tayvan!$B$2:$Q$2</c:f>
              <c:numCache>
                <c:formatCode>###\ ###\ ###</c:formatCode>
                <c:ptCount val="16"/>
                <c:pt idx="0">
                  <c:v>15617</c:v>
                </c:pt>
                <c:pt idx="1">
                  <c:v>13919</c:v>
                </c:pt>
                <c:pt idx="2">
                  <c:v>13015</c:v>
                </c:pt>
                <c:pt idx="3">
                  <c:v>14746</c:v>
                </c:pt>
                <c:pt idx="4">
                  <c:v>11758</c:v>
                </c:pt>
                <c:pt idx="5">
                  <c:v>14542</c:v>
                </c:pt>
                <c:pt idx="6">
                  <c:v>19906</c:v>
                </c:pt>
                <c:pt idx="7">
                  <c:v>24102</c:v>
                </c:pt>
                <c:pt idx="8">
                  <c:v>27691</c:v>
                </c:pt>
                <c:pt idx="9">
                  <c:v>35845</c:v>
                </c:pt>
                <c:pt idx="10">
                  <c:v>31464</c:v>
                </c:pt>
                <c:pt idx="11">
                  <c:v>51504</c:v>
                </c:pt>
                <c:pt idx="12">
                  <c:v>64862</c:v>
                </c:pt>
                <c:pt idx="13">
                  <c:v>59430</c:v>
                </c:pt>
                <c:pt idx="14">
                  <c:v>68425</c:v>
                </c:pt>
                <c:pt idx="15">
                  <c:v>83243</c:v>
                </c:pt>
              </c:numCache>
            </c:numRef>
          </c:val>
        </c:ser>
        <c:dLbls>
          <c:showLegendKey val="0"/>
          <c:showVal val="1"/>
          <c:showCatName val="0"/>
          <c:showSerName val="0"/>
          <c:showPercent val="0"/>
          <c:showBubbleSize val="0"/>
        </c:dLbls>
        <c:gapWidth val="150"/>
        <c:shape val="box"/>
        <c:axId val="1014790960"/>
        <c:axId val="1014791504"/>
        <c:axId val="1015439104"/>
      </c:bar3DChart>
      <c:catAx>
        <c:axId val="10147909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1014791504"/>
        <c:crosses val="autoZero"/>
        <c:auto val="1"/>
        <c:lblAlgn val="ctr"/>
        <c:lblOffset val="100"/>
        <c:noMultiLvlLbl val="0"/>
      </c:catAx>
      <c:valAx>
        <c:axId val="1014791504"/>
        <c:scaling>
          <c:orientation val="minMax"/>
        </c:scaling>
        <c:delete val="0"/>
        <c:axPos val="l"/>
        <c:majorGridlines>
          <c:spPr>
            <a:ln w="9525" cap="flat" cmpd="sng" algn="ctr">
              <a:solidFill>
                <a:schemeClr val="tx1">
                  <a:lumMod val="15000"/>
                  <a:lumOff val="85000"/>
                </a:schemeClr>
              </a:solidFill>
              <a:round/>
            </a:ln>
            <a:effectLst/>
          </c:spPr>
        </c:majorGridlines>
        <c:numFmt formatCode="###\ ###\ ###"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tr-TR"/>
          </a:p>
        </c:txPr>
        <c:crossAx val="1014790960"/>
        <c:crosses val="autoZero"/>
        <c:crossBetween val="between"/>
      </c:valAx>
      <c:serAx>
        <c:axId val="1015439104"/>
        <c:scaling>
          <c:orientation val="minMax"/>
        </c:scaling>
        <c:delete val="1"/>
        <c:axPos val="b"/>
        <c:majorTickMark val="none"/>
        <c:minorTickMark val="none"/>
        <c:tickLblPos val="nextTo"/>
        <c:crossAx val="1014791504"/>
        <c:crosses val="autoZero"/>
      </c:serAx>
      <c:spPr>
        <a:noFill/>
        <a:ln>
          <a:noFill/>
        </a:ln>
        <a:effectLst/>
      </c:spPr>
    </c:plotArea>
    <c:plotVisOnly val="1"/>
    <c:dispBlanksAs val="gap"/>
    <c:showDLblsOverMax val="0"/>
  </c:chart>
  <c:spPr>
    <a:noFill/>
    <a:ln>
      <a:noFill/>
    </a:ln>
    <a:effectLst/>
  </c:spPr>
  <c:txPr>
    <a:bodyPr/>
    <a:lstStyle/>
    <a:p>
      <a:pPr>
        <a:defRPr sz="1600"/>
      </a:pPr>
      <a:endParaRPr lang="tr-TR"/>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Pt>
            <c:idx val="8"/>
            <c:bubble3D val="0"/>
            <c:spPr>
              <a:solidFill>
                <a:schemeClr val="accent3">
                  <a:lumMod val="60000"/>
                </a:schemeClr>
              </a:solidFill>
              <a:ln>
                <a:noFill/>
              </a:ln>
              <a:effectLst>
                <a:outerShdw blurRad="63500" sx="102000" sy="102000" algn="ctr" rotWithShape="0">
                  <a:prstClr val="black">
                    <a:alpha val="20000"/>
                  </a:prstClr>
                </a:outerShdw>
              </a:effectLst>
            </c:spPr>
          </c:dPt>
          <c:dPt>
            <c:idx val="9"/>
            <c:bubble3D val="0"/>
            <c:spPr>
              <a:solidFill>
                <a:schemeClr val="accent4">
                  <a:lumMod val="60000"/>
                </a:schemeClr>
              </a:solidFill>
              <a:ln>
                <a:noFill/>
              </a:ln>
              <a:effectLst>
                <a:outerShdw blurRad="63500" sx="102000" sy="102000" algn="ctr" rotWithShape="0">
                  <a:prstClr val="black">
                    <a:alpha val="20000"/>
                  </a:prstClr>
                </a:outerShdw>
              </a:effectLst>
            </c:spPr>
          </c:dPt>
          <c:dLbls>
            <c:dLbl>
              <c:idx val="0"/>
              <c:layout>
                <c:manualLayout>
                  <c:x val="0"/>
                  <c:y val="-1.2269817883194048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5518077601410935"/>
                      <c:h val="5.9815950920245393E-2"/>
                    </c:manualLayout>
                  </c15:layout>
                </c:ext>
              </c:extLst>
            </c:dLbl>
            <c:dLbl>
              <c:idx val="1"/>
              <c:layout>
                <c:manualLayout>
                  <c:x val="-7.067045064596697E-3"/>
                  <c:y val="8.5889570552147243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3415412296077831"/>
                      <c:h val="7.9754601226993863E-2"/>
                    </c:manualLayout>
                  </c15:layout>
                </c:ext>
              </c:extLst>
            </c:dLbl>
            <c:dLbl>
              <c:idx val="3"/>
              <c:spPr>
                <a:noFill/>
                <a:ln>
                  <a:noFill/>
                </a:ln>
                <a:effectLst/>
              </c:spPr>
              <c:txPr>
                <a:bodyPr rot="0" vert="horz"/>
                <a:lstStyle/>
                <a:p>
                  <a:pPr>
                    <a:defRPr/>
                  </a:pPr>
                  <a:endParaRPr lang="tr-TR"/>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4"/>
              <c:spPr>
                <a:noFill/>
                <a:ln>
                  <a:noFill/>
                </a:ln>
                <a:effectLst/>
              </c:spPr>
              <c:txPr>
                <a:bodyPr rot="0" vert="horz"/>
                <a:lstStyle/>
                <a:p>
                  <a:pPr>
                    <a:defRPr/>
                  </a:pPr>
                  <a:endParaRPr lang="tr-TR"/>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5"/>
              <c:spPr>
                <a:noFill/>
                <a:ln>
                  <a:noFill/>
                </a:ln>
                <a:effectLst/>
              </c:spPr>
              <c:txPr>
                <a:bodyPr rot="0" vert="horz"/>
                <a:lstStyle/>
                <a:p>
                  <a:pPr>
                    <a:defRPr/>
                  </a:pPr>
                  <a:endParaRPr lang="tr-TR"/>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6"/>
              <c:spPr>
                <a:noFill/>
                <a:ln>
                  <a:noFill/>
                </a:ln>
                <a:effectLst/>
              </c:spPr>
              <c:txPr>
                <a:bodyPr rot="0" vert="horz"/>
                <a:lstStyle/>
                <a:p>
                  <a:pPr>
                    <a:defRPr/>
                  </a:pPr>
                  <a:endParaRPr lang="tr-TR"/>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7"/>
              <c:spPr>
                <a:noFill/>
                <a:ln>
                  <a:noFill/>
                </a:ln>
                <a:effectLst/>
              </c:spPr>
              <c:txPr>
                <a:bodyPr rot="0" vert="horz"/>
                <a:lstStyle/>
                <a:p>
                  <a:pPr>
                    <a:defRPr/>
                  </a:pPr>
                  <a:endParaRPr lang="tr-TR"/>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8"/>
              <c:spPr>
                <a:noFill/>
                <a:ln>
                  <a:noFill/>
                </a:ln>
                <a:effectLst/>
              </c:spPr>
              <c:txPr>
                <a:bodyPr rot="0" vert="horz"/>
                <a:lstStyle/>
                <a:p>
                  <a:pPr>
                    <a:defRPr/>
                  </a:pPr>
                  <a:endParaRPr lang="tr-TR"/>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dLbl>
              <c:idx val="9"/>
              <c:spPr>
                <a:noFill/>
                <a:ln>
                  <a:noFill/>
                </a:ln>
                <a:effectLst/>
              </c:spPr>
              <c:txPr>
                <a:bodyPr rot="0" vert="horz"/>
                <a:lstStyle/>
                <a:p>
                  <a:pPr>
                    <a:defRPr/>
                  </a:pPr>
                  <a:endParaRPr lang="tr-TR"/>
                </a:p>
              </c:txPr>
              <c:dLblPos val="outEnd"/>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Lst>
            </c:dLbl>
            <c:spPr>
              <a:noFill/>
              <a:ln>
                <a:noFill/>
              </a:ln>
              <a:effectLst/>
            </c:spPr>
            <c:txPr>
              <a:bodyPr rot="0" vert="horz"/>
              <a:lstStyle/>
              <a:p>
                <a:pPr>
                  <a:defRPr/>
                </a:pPr>
                <a:endParaRPr lang="tr-TR"/>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Sayfa1!$A$2:$A$11</c:f>
              <c:strCache>
                <c:ptCount val="10"/>
                <c:pt idx="0">
                  <c:v>Çin</c:v>
                </c:pt>
                <c:pt idx="1">
                  <c:v>Güney Kore</c:v>
                </c:pt>
                <c:pt idx="2">
                  <c:v>Avustralya</c:v>
                </c:pt>
                <c:pt idx="3">
                  <c:v>Hindistan</c:v>
                </c:pt>
                <c:pt idx="4">
                  <c:v>Japonya</c:v>
                </c:pt>
                <c:pt idx="5">
                  <c:v>Malezya</c:v>
                </c:pt>
                <c:pt idx="6">
                  <c:v>Pakistan</c:v>
                </c:pt>
                <c:pt idx="7">
                  <c:v>Endonezya</c:v>
                </c:pt>
                <c:pt idx="8">
                  <c:v>Filipinler</c:v>
                </c:pt>
                <c:pt idx="9">
                  <c:v>Tayvan</c:v>
                </c:pt>
              </c:strCache>
            </c:strRef>
          </c:cat>
          <c:val>
            <c:numRef>
              <c:f>Sayfa1!$Q$2:$Q$11</c:f>
              <c:numCache>
                <c:formatCode>###\ ###\ ###</c:formatCode>
                <c:ptCount val="10"/>
                <c:pt idx="0">
                  <c:v>310675</c:v>
                </c:pt>
                <c:pt idx="1">
                  <c:v>232026</c:v>
                </c:pt>
                <c:pt idx="2">
                  <c:v>226630</c:v>
                </c:pt>
                <c:pt idx="3">
                  <c:v>131728</c:v>
                </c:pt>
                <c:pt idx="4">
                  <c:v>107318</c:v>
                </c:pt>
                <c:pt idx="5">
                  <c:v>69956</c:v>
                </c:pt>
                <c:pt idx="6">
                  <c:v>62840</c:v>
                </c:pt>
                <c:pt idx="7">
                  <c:v>56802</c:v>
                </c:pt>
                <c:pt idx="8">
                  <c:v>83243</c:v>
                </c:pt>
                <c:pt idx="9">
                  <c:v>83243</c:v>
                </c:pt>
              </c:numCache>
            </c:numRef>
          </c:val>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800"/>
      </a:pPr>
      <a:endParaRPr lang="tr-TR"/>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dPt>
          <c:dPt>
            <c:idx val="1"/>
            <c:bubble3D val="0"/>
            <c:spPr>
              <a:solidFill>
                <a:schemeClr val="accent2"/>
              </a:solidFill>
              <a:ln>
                <a:noFill/>
              </a:ln>
              <a:effectLst>
                <a:outerShdw blurRad="63500" sx="102000" sy="102000" algn="ctr" rotWithShape="0">
                  <a:prstClr val="black">
                    <a:alpha val="20000"/>
                  </a:prstClr>
                </a:outerShdw>
              </a:effectLst>
            </c:spPr>
          </c:dPt>
          <c:dPt>
            <c:idx val="2"/>
            <c:bubble3D val="0"/>
            <c:spPr>
              <a:solidFill>
                <a:schemeClr val="accent3"/>
              </a:solidFill>
              <a:ln>
                <a:noFill/>
              </a:ln>
              <a:effectLst>
                <a:outerShdw blurRad="63500" sx="102000" sy="102000" algn="ctr" rotWithShape="0">
                  <a:prstClr val="black">
                    <a:alpha val="20000"/>
                  </a:prstClr>
                </a:outerShdw>
              </a:effectLst>
            </c:spPr>
          </c:dPt>
          <c:dPt>
            <c:idx val="3"/>
            <c:bubble3D val="0"/>
            <c:spPr>
              <a:solidFill>
                <a:schemeClr val="accent4"/>
              </a:solidFill>
              <a:ln>
                <a:noFill/>
              </a:ln>
              <a:effectLst>
                <a:outerShdw blurRad="63500" sx="102000" sy="102000" algn="ctr" rotWithShape="0">
                  <a:prstClr val="black">
                    <a:alpha val="20000"/>
                  </a:prstClr>
                </a:outerShdw>
              </a:effectLst>
            </c:spPr>
          </c:dPt>
          <c:dPt>
            <c:idx val="4"/>
            <c:bubble3D val="0"/>
            <c:spPr>
              <a:solidFill>
                <a:schemeClr val="accent5"/>
              </a:solidFill>
              <a:ln>
                <a:noFill/>
              </a:ln>
              <a:effectLst>
                <a:outerShdw blurRad="63500" sx="102000" sy="102000" algn="ctr" rotWithShape="0">
                  <a:prstClr val="black">
                    <a:alpha val="20000"/>
                  </a:prstClr>
                </a:outerShdw>
              </a:effectLst>
            </c:spPr>
          </c:dPt>
          <c:dPt>
            <c:idx val="5"/>
            <c:bubble3D val="0"/>
            <c:spPr>
              <a:solidFill>
                <a:schemeClr val="accent6"/>
              </a:solidFill>
              <a:ln>
                <a:noFill/>
              </a:ln>
              <a:effectLst>
                <a:outerShdw blurRad="63500" sx="102000" sy="102000" algn="ctr" rotWithShape="0">
                  <a:prstClr val="black">
                    <a:alpha val="20000"/>
                  </a:prstClr>
                </a:outerShdw>
              </a:effectLst>
            </c:spPr>
          </c:dPt>
          <c:dPt>
            <c:idx val="6"/>
            <c:bubble3D val="0"/>
            <c:spPr>
              <a:solidFill>
                <a:schemeClr val="accent1">
                  <a:lumMod val="60000"/>
                </a:schemeClr>
              </a:solidFill>
              <a:ln>
                <a:noFill/>
              </a:ln>
              <a:effectLst>
                <a:outerShdw blurRad="63500" sx="102000" sy="102000" algn="ctr" rotWithShape="0">
                  <a:prstClr val="black">
                    <a:alpha val="20000"/>
                  </a:prstClr>
                </a:outerShdw>
              </a:effectLst>
            </c:spPr>
          </c:dPt>
          <c:dPt>
            <c:idx val="7"/>
            <c:bubble3D val="0"/>
            <c:spPr>
              <a:solidFill>
                <a:schemeClr val="accent2">
                  <a:lumMod val="60000"/>
                </a:schemeClr>
              </a:solidFill>
              <a:ln>
                <a:noFill/>
              </a:ln>
              <a:effectLst>
                <a:outerShdw blurRad="63500" sx="102000" sy="102000" algn="ctr" rotWithShape="0">
                  <a:prstClr val="black">
                    <a:alpha val="20000"/>
                  </a:prstClr>
                </a:outerShdw>
              </a:effectLst>
            </c:spPr>
          </c:dPt>
          <c:dPt>
            <c:idx val="8"/>
            <c:bubble3D val="0"/>
            <c:spPr>
              <a:solidFill>
                <a:schemeClr val="accent3">
                  <a:lumMod val="60000"/>
                </a:schemeClr>
              </a:solidFill>
              <a:ln>
                <a:noFill/>
              </a:ln>
              <a:effectLst>
                <a:outerShdw blurRad="63500" sx="102000" sy="102000" algn="ctr" rotWithShape="0">
                  <a:prstClr val="black">
                    <a:alpha val="20000"/>
                  </a:prstClr>
                </a:outerShdw>
              </a:effectLst>
            </c:spPr>
          </c:dPt>
          <c:dPt>
            <c:idx val="9"/>
            <c:bubble3D val="0"/>
            <c:spPr>
              <a:solidFill>
                <a:schemeClr val="accent4">
                  <a:lumMod val="60000"/>
                </a:schemeClr>
              </a:solidFill>
              <a:ln>
                <a:noFill/>
              </a:ln>
              <a:effectLst>
                <a:outerShdw blurRad="63500" sx="102000" sy="102000" algn="ctr" rotWithShape="0">
                  <a:prstClr val="black">
                    <a:alpha val="20000"/>
                  </a:prstClr>
                </a:outerShdw>
              </a:effectLst>
            </c:spPr>
          </c:dPt>
          <c:dLbls>
            <c:dLbl>
              <c:idx val="0"/>
              <c:spPr>
                <a:noFill/>
                <a:ln>
                  <a:noFill/>
                </a:ln>
                <a:effectLst/>
              </c:spPr>
              <c:txPr>
                <a:bodyPr rot="0" spcFirstLastPara="1" vertOverflow="ellipsis" vert="horz" wrap="square" anchor="ctr" anchorCtr="1"/>
                <a:lstStyle/>
                <a:p>
                  <a:pPr>
                    <a:defRPr sz="1600" b="1" i="0" u="none" strike="noStrike" kern="1200" spc="0" baseline="0">
                      <a:solidFill>
                        <a:schemeClr val="accent1"/>
                      </a:solidFill>
                      <a:latin typeface="+mn-lt"/>
                      <a:ea typeface="+mn-ea"/>
                      <a:cs typeface="+mn-cs"/>
                    </a:defRPr>
                  </a:pPr>
                  <a:endParaRPr lang="tr-TR"/>
                </a:p>
              </c:txPr>
              <c:dLblPos val="outEnd"/>
              <c:showLegendKey val="0"/>
              <c:showVal val="0"/>
              <c:showCatName val="1"/>
              <c:showSerName val="0"/>
              <c:showPercent val="1"/>
              <c:showBubbleSize val="0"/>
            </c:dLbl>
            <c:dLbl>
              <c:idx val="1"/>
              <c:spPr>
                <a:noFill/>
                <a:ln>
                  <a:noFill/>
                </a:ln>
                <a:effectLst/>
              </c:spPr>
              <c:txPr>
                <a:bodyPr rot="0" spcFirstLastPara="1" vertOverflow="ellipsis" vert="horz" wrap="square" anchor="ctr" anchorCtr="1"/>
                <a:lstStyle/>
                <a:p>
                  <a:pPr>
                    <a:defRPr sz="1600" b="1" i="0" u="none" strike="noStrike" kern="1200" spc="0" baseline="0">
                      <a:solidFill>
                        <a:schemeClr val="accent2"/>
                      </a:solidFill>
                      <a:latin typeface="+mn-lt"/>
                      <a:ea typeface="+mn-ea"/>
                      <a:cs typeface="+mn-cs"/>
                    </a:defRPr>
                  </a:pPr>
                  <a:endParaRPr lang="tr-TR"/>
                </a:p>
              </c:txPr>
              <c:dLblPos val="outEnd"/>
              <c:showLegendKey val="0"/>
              <c:showVal val="0"/>
              <c:showCatName val="1"/>
              <c:showSerName val="0"/>
              <c:showPercent val="1"/>
              <c:showBubbleSize val="0"/>
            </c:dLbl>
            <c:dLbl>
              <c:idx val="2"/>
              <c:spPr>
                <a:noFill/>
                <a:ln>
                  <a:noFill/>
                </a:ln>
                <a:effectLst/>
              </c:spPr>
              <c:txPr>
                <a:bodyPr rot="0" spcFirstLastPara="1" vertOverflow="ellipsis" vert="horz" wrap="square" anchor="ctr" anchorCtr="1"/>
                <a:lstStyle/>
                <a:p>
                  <a:pPr>
                    <a:defRPr sz="1600" b="1" i="0" u="none" strike="noStrike" kern="1200" spc="0" baseline="0">
                      <a:solidFill>
                        <a:schemeClr val="accent3"/>
                      </a:solidFill>
                      <a:latin typeface="+mn-lt"/>
                      <a:ea typeface="+mn-ea"/>
                      <a:cs typeface="+mn-cs"/>
                    </a:defRPr>
                  </a:pPr>
                  <a:endParaRPr lang="tr-TR"/>
                </a:p>
              </c:txPr>
              <c:dLblPos val="outEnd"/>
              <c:showLegendKey val="0"/>
              <c:showVal val="0"/>
              <c:showCatName val="1"/>
              <c:showSerName val="0"/>
              <c:showPercent val="1"/>
              <c:showBubbleSize val="0"/>
            </c:dLbl>
            <c:dLbl>
              <c:idx val="3"/>
              <c:spPr>
                <a:noFill/>
                <a:ln>
                  <a:noFill/>
                </a:ln>
                <a:effectLst/>
              </c:spPr>
              <c:txPr>
                <a:bodyPr rot="0" spcFirstLastPara="1" vertOverflow="ellipsis" vert="horz" wrap="square" anchor="ctr" anchorCtr="1"/>
                <a:lstStyle/>
                <a:p>
                  <a:pPr>
                    <a:defRPr sz="1600" b="1" i="0" u="none" strike="noStrike" kern="1200" spc="0" baseline="0">
                      <a:solidFill>
                        <a:schemeClr val="accent4"/>
                      </a:solidFill>
                      <a:latin typeface="+mn-lt"/>
                      <a:ea typeface="+mn-ea"/>
                      <a:cs typeface="+mn-cs"/>
                    </a:defRPr>
                  </a:pPr>
                  <a:endParaRPr lang="tr-TR"/>
                </a:p>
              </c:txPr>
              <c:dLblPos val="outEnd"/>
              <c:showLegendKey val="0"/>
              <c:showVal val="0"/>
              <c:showCatName val="1"/>
              <c:showSerName val="0"/>
              <c:showPercent val="1"/>
              <c:showBubbleSize val="0"/>
            </c:dLbl>
            <c:dLbl>
              <c:idx val="4"/>
              <c:spPr>
                <a:noFill/>
                <a:ln>
                  <a:noFill/>
                </a:ln>
                <a:effectLst/>
              </c:spPr>
              <c:txPr>
                <a:bodyPr rot="0" spcFirstLastPara="1" vertOverflow="ellipsis" vert="horz" wrap="square" anchor="ctr" anchorCtr="1"/>
                <a:lstStyle/>
                <a:p>
                  <a:pPr>
                    <a:defRPr sz="1600" b="1" i="0" u="none" strike="noStrike" kern="1200" spc="0" baseline="0">
                      <a:solidFill>
                        <a:schemeClr val="accent5"/>
                      </a:solidFill>
                      <a:latin typeface="+mn-lt"/>
                      <a:ea typeface="+mn-ea"/>
                      <a:cs typeface="+mn-cs"/>
                    </a:defRPr>
                  </a:pPr>
                  <a:endParaRPr lang="tr-TR"/>
                </a:p>
              </c:txPr>
              <c:dLblPos val="outEnd"/>
              <c:showLegendKey val="0"/>
              <c:showVal val="0"/>
              <c:showCatName val="1"/>
              <c:showSerName val="0"/>
              <c:showPercent val="1"/>
              <c:showBubbleSize val="0"/>
            </c:dLbl>
            <c:dLbl>
              <c:idx val="5"/>
              <c:spPr>
                <a:noFill/>
                <a:ln>
                  <a:noFill/>
                </a:ln>
                <a:effectLst/>
              </c:spPr>
              <c:txPr>
                <a:bodyPr rot="0" spcFirstLastPara="1" vertOverflow="ellipsis" vert="horz" wrap="square" anchor="ctr" anchorCtr="1"/>
                <a:lstStyle/>
                <a:p>
                  <a:pPr>
                    <a:defRPr sz="1600" b="1" i="0" u="none" strike="noStrike" kern="1200" spc="0" baseline="0">
                      <a:solidFill>
                        <a:schemeClr val="accent6"/>
                      </a:solidFill>
                      <a:latin typeface="+mn-lt"/>
                      <a:ea typeface="+mn-ea"/>
                      <a:cs typeface="+mn-cs"/>
                    </a:defRPr>
                  </a:pPr>
                  <a:endParaRPr lang="tr-TR"/>
                </a:p>
              </c:txPr>
              <c:dLblPos val="outEnd"/>
              <c:showLegendKey val="0"/>
              <c:showVal val="0"/>
              <c:showCatName val="1"/>
              <c:showSerName val="0"/>
              <c:showPercent val="1"/>
              <c:showBubbleSize val="0"/>
            </c:dLbl>
            <c:dLbl>
              <c:idx val="6"/>
              <c:spPr>
                <a:noFill/>
                <a:ln>
                  <a:noFill/>
                </a:ln>
                <a:effectLst/>
              </c:spPr>
              <c:txPr>
                <a:bodyPr rot="0" spcFirstLastPara="1" vertOverflow="ellipsis" vert="horz" wrap="square" anchor="ctr" anchorCtr="1"/>
                <a:lstStyle/>
                <a:p>
                  <a:pPr>
                    <a:defRPr sz="1600" b="1" i="0" u="none" strike="noStrike" kern="1200" spc="0" baseline="0">
                      <a:solidFill>
                        <a:schemeClr val="accent1">
                          <a:lumMod val="60000"/>
                        </a:schemeClr>
                      </a:solidFill>
                      <a:latin typeface="+mn-lt"/>
                      <a:ea typeface="+mn-ea"/>
                      <a:cs typeface="+mn-cs"/>
                    </a:defRPr>
                  </a:pPr>
                  <a:endParaRPr lang="tr-TR"/>
                </a:p>
              </c:txPr>
              <c:dLblPos val="outEnd"/>
              <c:showLegendKey val="0"/>
              <c:showVal val="0"/>
              <c:showCatName val="1"/>
              <c:showSerName val="0"/>
              <c:showPercent val="1"/>
              <c:showBubbleSize val="0"/>
            </c:dLbl>
            <c:dLbl>
              <c:idx val="7"/>
              <c:spPr>
                <a:noFill/>
                <a:ln>
                  <a:noFill/>
                </a:ln>
                <a:effectLst/>
              </c:spPr>
              <c:txPr>
                <a:bodyPr rot="0" spcFirstLastPara="1" vertOverflow="ellipsis" vert="horz" wrap="square" anchor="ctr" anchorCtr="1"/>
                <a:lstStyle/>
                <a:p>
                  <a:pPr>
                    <a:defRPr sz="1600" b="1" i="0" u="none" strike="noStrike" kern="1200" spc="0" baseline="0">
                      <a:solidFill>
                        <a:schemeClr val="accent2">
                          <a:lumMod val="60000"/>
                        </a:schemeClr>
                      </a:solidFill>
                      <a:latin typeface="+mn-lt"/>
                      <a:ea typeface="+mn-ea"/>
                      <a:cs typeface="+mn-cs"/>
                    </a:defRPr>
                  </a:pPr>
                  <a:endParaRPr lang="tr-TR"/>
                </a:p>
              </c:txPr>
              <c:dLblPos val="outEnd"/>
              <c:showLegendKey val="0"/>
              <c:showVal val="0"/>
              <c:showCatName val="1"/>
              <c:showSerName val="0"/>
              <c:showPercent val="1"/>
              <c:showBubbleSize val="0"/>
            </c:dLbl>
            <c:dLbl>
              <c:idx val="8"/>
              <c:spPr>
                <a:noFill/>
                <a:ln>
                  <a:noFill/>
                </a:ln>
                <a:effectLst/>
              </c:spPr>
              <c:txPr>
                <a:bodyPr rot="0" spcFirstLastPara="1" vertOverflow="ellipsis" vert="horz" wrap="square" anchor="ctr" anchorCtr="1"/>
                <a:lstStyle/>
                <a:p>
                  <a:pPr>
                    <a:defRPr sz="1600" b="1" i="0" u="none" strike="noStrike" kern="1200" spc="0" baseline="0">
                      <a:solidFill>
                        <a:schemeClr val="accent3">
                          <a:lumMod val="60000"/>
                        </a:schemeClr>
                      </a:solidFill>
                      <a:latin typeface="+mn-lt"/>
                      <a:ea typeface="+mn-ea"/>
                      <a:cs typeface="+mn-cs"/>
                    </a:defRPr>
                  </a:pPr>
                  <a:endParaRPr lang="tr-TR"/>
                </a:p>
              </c:txPr>
              <c:dLblPos val="outEnd"/>
              <c:showLegendKey val="0"/>
              <c:showVal val="0"/>
              <c:showCatName val="1"/>
              <c:showSerName val="0"/>
              <c:showPercent val="1"/>
              <c:showBubbleSize val="0"/>
            </c:dLbl>
            <c:dLbl>
              <c:idx val="9"/>
              <c:layout>
                <c:manualLayout>
                  <c:x val="2.4375380865326066E-2"/>
                  <c:y val="-3.4059945504087193E-3"/>
                </c:manualLayout>
              </c:layout>
              <c:spPr>
                <a:noFill/>
                <a:ln>
                  <a:noFill/>
                </a:ln>
                <a:effectLst/>
              </c:spPr>
              <c:txPr>
                <a:bodyPr rot="0" spcFirstLastPara="1" vertOverflow="ellipsis" vert="horz" wrap="square" anchor="ctr" anchorCtr="1"/>
                <a:lstStyle/>
                <a:p>
                  <a:pPr>
                    <a:defRPr sz="1600" b="1" i="0" u="none" strike="noStrike" kern="1200" spc="0" baseline="0">
                      <a:solidFill>
                        <a:schemeClr val="accent4">
                          <a:lumMod val="60000"/>
                        </a:schemeClr>
                      </a:solidFill>
                      <a:latin typeface="+mn-lt"/>
                      <a:ea typeface="+mn-ea"/>
                      <a:cs typeface="+mn-cs"/>
                    </a:defRPr>
                  </a:pPr>
                  <a:endParaRPr lang="tr-TR"/>
                </a:p>
              </c:txPr>
              <c:dLblPos val="bestFit"/>
              <c:showLegendKey val="0"/>
              <c:showVal val="0"/>
              <c:showCatName val="1"/>
              <c:showSerName val="0"/>
              <c:showPercent val="1"/>
              <c:showBubbleSize val="0"/>
              <c:extLst>
                <c:ext xmlns:c15="http://schemas.microsoft.com/office/drawing/2012/chart" uri="{CE6537A1-D6FC-4f65-9D91-7224C49458BB}">
                  <c15:layout>
                    <c:manualLayout>
                      <c:w val="0.19068860450944547"/>
                      <c:h val="8.8555858310626706E-2"/>
                    </c:manualLayout>
                  </c15:layout>
                </c:ext>
              </c:extLst>
            </c:dLbl>
            <c:spPr>
              <a:solidFill>
                <a:sysClr val="window" lastClr="FFFFFF"/>
              </a:solidFill>
              <a:ln>
                <a:solidFill>
                  <a:srgbClr val="5B9BD5"/>
                </a:solid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tr-TR"/>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Sayfa1!$A$2:$A$11</c:f>
              <c:strCache>
                <c:ptCount val="10"/>
                <c:pt idx="0">
                  <c:v>Çin</c:v>
                </c:pt>
                <c:pt idx="1">
                  <c:v>Güney Kore</c:v>
                </c:pt>
                <c:pt idx="2">
                  <c:v>Avustralya</c:v>
                </c:pt>
                <c:pt idx="3">
                  <c:v>Hindistan</c:v>
                </c:pt>
                <c:pt idx="4">
                  <c:v>Japonya</c:v>
                </c:pt>
                <c:pt idx="5">
                  <c:v>Malezya</c:v>
                </c:pt>
                <c:pt idx="6">
                  <c:v>Pakistan</c:v>
                </c:pt>
                <c:pt idx="7">
                  <c:v>Endonezya</c:v>
                </c:pt>
                <c:pt idx="8">
                  <c:v>Filipinler</c:v>
                </c:pt>
                <c:pt idx="9">
                  <c:v>Tayvan</c:v>
                </c:pt>
              </c:strCache>
            </c:strRef>
          </c:cat>
          <c:val>
            <c:numRef>
              <c:f>Sayfa1!$Q$2:$Q$11</c:f>
              <c:numCache>
                <c:formatCode>###\ ###\ ###</c:formatCode>
                <c:ptCount val="10"/>
                <c:pt idx="0">
                  <c:v>310675</c:v>
                </c:pt>
                <c:pt idx="1">
                  <c:v>232026</c:v>
                </c:pt>
                <c:pt idx="2">
                  <c:v>226630</c:v>
                </c:pt>
                <c:pt idx="3">
                  <c:v>131728</c:v>
                </c:pt>
                <c:pt idx="4">
                  <c:v>107318</c:v>
                </c:pt>
                <c:pt idx="5">
                  <c:v>69956</c:v>
                </c:pt>
                <c:pt idx="6">
                  <c:v>62840</c:v>
                </c:pt>
                <c:pt idx="7">
                  <c:v>56802</c:v>
                </c:pt>
                <c:pt idx="8">
                  <c:v>83243</c:v>
                </c:pt>
                <c:pt idx="9">
                  <c:v>83243</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sz="105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806426-31CF-43B8-9470-1C059519E664}" type="datetimeFigureOut">
              <a:rPr lang="tr-TR" smtClean="0"/>
              <a:t>18.05.2017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06605D-B2FB-4437-BA23-4EE6326CAF89}" type="slidenum">
              <a:rPr lang="tr-TR" smtClean="0"/>
              <a:t>‹#›</a:t>
            </a:fld>
            <a:endParaRPr lang="tr-TR"/>
          </a:p>
        </p:txBody>
      </p:sp>
    </p:spTree>
    <p:extLst>
      <p:ext uri="{BB962C8B-B14F-4D97-AF65-F5344CB8AC3E}">
        <p14:creationId xmlns:p14="http://schemas.microsoft.com/office/powerpoint/2010/main" val="2865333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1</a:t>
            </a:fld>
            <a:endParaRPr lang="tr-TR"/>
          </a:p>
        </p:txBody>
      </p:sp>
    </p:spTree>
    <p:extLst>
      <p:ext uri="{BB962C8B-B14F-4D97-AF65-F5344CB8AC3E}">
        <p14:creationId xmlns:p14="http://schemas.microsoft.com/office/powerpoint/2010/main" val="3947622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AP ülkeleri 2015 te 250 milyon turist. Bu rakam 2020 yılında 100 milyon artarak 350 milyon olması beklenmektedir</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18</a:t>
            </a:fld>
            <a:endParaRPr lang="tr-TR"/>
          </a:p>
        </p:txBody>
      </p:sp>
    </p:spTree>
    <p:extLst>
      <p:ext uri="{BB962C8B-B14F-4D97-AF65-F5344CB8AC3E}">
        <p14:creationId xmlns:p14="http://schemas.microsoft.com/office/powerpoint/2010/main" val="3667296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Bu 10</a:t>
            </a:r>
            <a:r>
              <a:rPr lang="tr-TR" baseline="0" dirty="0" smtClean="0"/>
              <a:t> ülke yaklaşık 3,5 milyar nüfus, neredeyse dünyanın yarısı</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25</a:t>
            </a:fld>
            <a:endParaRPr lang="tr-TR"/>
          </a:p>
        </p:txBody>
      </p:sp>
    </p:spTree>
    <p:extLst>
      <p:ext uri="{BB962C8B-B14F-4D97-AF65-F5344CB8AC3E}">
        <p14:creationId xmlns:p14="http://schemas.microsoft.com/office/powerpoint/2010/main" val="483695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Hindistan, Çin’den sonra en hızlı büyüyen turizm pazarlarından biri konumundadır.</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43</a:t>
            </a:fld>
            <a:endParaRPr lang="tr-TR"/>
          </a:p>
        </p:txBody>
      </p:sp>
    </p:spTree>
    <p:extLst>
      <p:ext uri="{BB962C8B-B14F-4D97-AF65-F5344CB8AC3E}">
        <p14:creationId xmlns:p14="http://schemas.microsoft.com/office/powerpoint/2010/main" val="1812971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Hindistan, Çin’den sonra en hızlı büyüyen turizm pazarlarından biri konumundadır.</a:t>
            </a:r>
            <a:endParaRPr lang="tr-TR"/>
          </a:p>
        </p:txBody>
      </p:sp>
      <p:sp>
        <p:nvSpPr>
          <p:cNvPr id="4" name="Slayt Numarası Yer Tutucusu 3"/>
          <p:cNvSpPr>
            <a:spLocks noGrp="1"/>
          </p:cNvSpPr>
          <p:nvPr>
            <p:ph type="sldNum" sz="quarter" idx="10"/>
          </p:nvPr>
        </p:nvSpPr>
        <p:spPr/>
        <p:txBody>
          <a:bodyPr/>
          <a:lstStyle/>
          <a:p>
            <a:fld id="{B706605D-B2FB-4437-BA23-4EE6326CAF89}" type="slidenum">
              <a:rPr lang="tr-TR" smtClean="0"/>
              <a:t>44</a:t>
            </a:fld>
            <a:endParaRPr lang="tr-TR"/>
          </a:p>
        </p:txBody>
      </p:sp>
    </p:spTree>
    <p:extLst>
      <p:ext uri="{BB962C8B-B14F-4D97-AF65-F5344CB8AC3E}">
        <p14:creationId xmlns:p14="http://schemas.microsoft.com/office/powerpoint/2010/main" val="1658969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Hindistan, Çin’den sonra en hızlı büyüyen turizm pazarlarından biri konumundadır.</a:t>
            </a:r>
            <a:endParaRPr lang="tr-TR"/>
          </a:p>
        </p:txBody>
      </p:sp>
      <p:sp>
        <p:nvSpPr>
          <p:cNvPr id="4" name="Slayt Numarası Yer Tutucusu 3"/>
          <p:cNvSpPr>
            <a:spLocks noGrp="1"/>
          </p:cNvSpPr>
          <p:nvPr>
            <p:ph type="sldNum" sz="quarter" idx="10"/>
          </p:nvPr>
        </p:nvSpPr>
        <p:spPr/>
        <p:txBody>
          <a:bodyPr/>
          <a:lstStyle/>
          <a:p>
            <a:fld id="{B706605D-B2FB-4437-BA23-4EE6326CAF89}" type="slidenum">
              <a:rPr lang="tr-TR" smtClean="0"/>
              <a:t>45</a:t>
            </a:fld>
            <a:endParaRPr lang="tr-TR"/>
          </a:p>
        </p:txBody>
      </p:sp>
    </p:spTree>
    <p:extLst>
      <p:ext uri="{BB962C8B-B14F-4D97-AF65-F5344CB8AC3E}">
        <p14:creationId xmlns:p14="http://schemas.microsoft.com/office/powerpoint/2010/main" val="1238262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Hindistan, Çin’den sonra en hızlı büyüyen turizm pazarlarından biri konumundadır.</a:t>
            </a:r>
            <a:endParaRPr lang="tr-TR"/>
          </a:p>
        </p:txBody>
      </p:sp>
      <p:sp>
        <p:nvSpPr>
          <p:cNvPr id="4" name="Slayt Numarası Yer Tutucusu 3"/>
          <p:cNvSpPr>
            <a:spLocks noGrp="1"/>
          </p:cNvSpPr>
          <p:nvPr>
            <p:ph type="sldNum" sz="quarter" idx="10"/>
          </p:nvPr>
        </p:nvSpPr>
        <p:spPr/>
        <p:txBody>
          <a:bodyPr/>
          <a:lstStyle/>
          <a:p>
            <a:fld id="{B706605D-B2FB-4437-BA23-4EE6326CAF89}" type="slidenum">
              <a:rPr lang="tr-TR" smtClean="0"/>
              <a:t>46</a:t>
            </a:fld>
            <a:endParaRPr lang="tr-TR"/>
          </a:p>
        </p:txBody>
      </p:sp>
    </p:spTree>
    <p:extLst>
      <p:ext uri="{BB962C8B-B14F-4D97-AF65-F5344CB8AC3E}">
        <p14:creationId xmlns:p14="http://schemas.microsoft.com/office/powerpoint/2010/main" val="2997115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Hindistan, Çin’den sonra en hızlı büyüyen turizm pazarlarından biri konumundadır.</a:t>
            </a:r>
            <a:endParaRPr lang="tr-TR"/>
          </a:p>
        </p:txBody>
      </p:sp>
      <p:sp>
        <p:nvSpPr>
          <p:cNvPr id="4" name="Slayt Numarası Yer Tutucusu 3"/>
          <p:cNvSpPr>
            <a:spLocks noGrp="1"/>
          </p:cNvSpPr>
          <p:nvPr>
            <p:ph type="sldNum" sz="quarter" idx="10"/>
          </p:nvPr>
        </p:nvSpPr>
        <p:spPr/>
        <p:txBody>
          <a:bodyPr/>
          <a:lstStyle/>
          <a:p>
            <a:fld id="{B706605D-B2FB-4437-BA23-4EE6326CAF89}" type="slidenum">
              <a:rPr lang="tr-TR" smtClean="0"/>
              <a:t>47</a:t>
            </a:fld>
            <a:endParaRPr lang="tr-TR"/>
          </a:p>
        </p:txBody>
      </p:sp>
    </p:spTree>
    <p:extLst>
      <p:ext uri="{BB962C8B-B14F-4D97-AF65-F5344CB8AC3E}">
        <p14:creationId xmlns:p14="http://schemas.microsoft.com/office/powerpoint/2010/main" val="3509849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Hindistan, Çin’den sonra en hızlı büyüyen turizm pazarlarından biri konumundadır.</a:t>
            </a:r>
            <a:endParaRPr lang="tr-TR"/>
          </a:p>
        </p:txBody>
      </p:sp>
      <p:sp>
        <p:nvSpPr>
          <p:cNvPr id="4" name="Slayt Numarası Yer Tutucusu 3"/>
          <p:cNvSpPr>
            <a:spLocks noGrp="1"/>
          </p:cNvSpPr>
          <p:nvPr>
            <p:ph type="sldNum" sz="quarter" idx="10"/>
          </p:nvPr>
        </p:nvSpPr>
        <p:spPr/>
        <p:txBody>
          <a:bodyPr/>
          <a:lstStyle/>
          <a:p>
            <a:fld id="{B706605D-B2FB-4437-BA23-4EE6326CAF89}" type="slidenum">
              <a:rPr lang="tr-TR" smtClean="0"/>
              <a:t>48</a:t>
            </a:fld>
            <a:endParaRPr lang="tr-TR"/>
          </a:p>
        </p:txBody>
      </p:sp>
    </p:spTree>
    <p:extLst>
      <p:ext uri="{BB962C8B-B14F-4D97-AF65-F5344CB8AC3E}">
        <p14:creationId xmlns:p14="http://schemas.microsoft.com/office/powerpoint/2010/main" val="2384400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49</a:t>
            </a:fld>
            <a:endParaRPr lang="tr-TR"/>
          </a:p>
        </p:txBody>
      </p:sp>
    </p:spTree>
    <p:extLst>
      <p:ext uri="{BB962C8B-B14F-4D97-AF65-F5344CB8AC3E}">
        <p14:creationId xmlns:p14="http://schemas.microsoft.com/office/powerpoint/2010/main" val="779621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50</a:t>
            </a:fld>
            <a:endParaRPr lang="tr-TR"/>
          </a:p>
        </p:txBody>
      </p:sp>
    </p:spTree>
    <p:extLst>
      <p:ext uri="{BB962C8B-B14F-4D97-AF65-F5344CB8AC3E}">
        <p14:creationId xmlns:p14="http://schemas.microsoft.com/office/powerpoint/2010/main" val="686539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51</a:t>
            </a:fld>
            <a:endParaRPr lang="tr-TR"/>
          </a:p>
        </p:txBody>
      </p:sp>
    </p:spTree>
    <p:extLst>
      <p:ext uri="{BB962C8B-B14F-4D97-AF65-F5344CB8AC3E}">
        <p14:creationId xmlns:p14="http://schemas.microsoft.com/office/powerpoint/2010/main" val="14360454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52</a:t>
            </a:fld>
            <a:endParaRPr lang="tr-TR"/>
          </a:p>
        </p:txBody>
      </p:sp>
    </p:spTree>
    <p:extLst>
      <p:ext uri="{BB962C8B-B14F-4D97-AF65-F5344CB8AC3E}">
        <p14:creationId xmlns:p14="http://schemas.microsoft.com/office/powerpoint/2010/main" val="1666401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53</a:t>
            </a:fld>
            <a:endParaRPr lang="tr-TR"/>
          </a:p>
        </p:txBody>
      </p:sp>
    </p:spTree>
    <p:extLst>
      <p:ext uri="{BB962C8B-B14F-4D97-AF65-F5344CB8AC3E}">
        <p14:creationId xmlns:p14="http://schemas.microsoft.com/office/powerpoint/2010/main" val="1700428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54</a:t>
            </a:fld>
            <a:endParaRPr lang="tr-TR"/>
          </a:p>
        </p:txBody>
      </p:sp>
    </p:spTree>
    <p:extLst>
      <p:ext uri="{BB962C8B-B14F-4D97-AF65-F5344CB8AC3E}">
        <p14:creationId xmlns:p14="http://schemas.microsoft.com/office/powerpoint/2010/main" val="3467621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55</a:t>
            </a:fld>
            <a:endParaRPr lang="tr-TR"/>
          </a:p>
        </p:txBody>
      </p:sp>
    </p:spTree>
    <p:extLst>
      <p:ext uri="{BB962C8B-B14F-4D97-AF65-F5344CB8AC3E}">
        <p14:creationId xmlns:p14="http://schemas.microsoft.com/office/powerpoint/2010/main" val="4128869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56</a:t>
            </a:fld>
            <a:endParaRPr lang="tr-TR"/>
          </a:p>
        </p:txBody>
      </p:sp>
    </p:spTree>
    <p:extLst>
      <p:ext uri="{BB962C8B-B14F-4D97-AF65-F5344CB8AC3E}">
        <p14:creationId xmlns:p14="http://schemas.microsoft.com/office/powerpoint/2010/main" val="8310791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57</a:t>
            </a:fld>
            <a:endParaRPr lang="tr-TR"/>
          </a:p>
        </p:txBody>
      </p:sp>
    </p:spTree>
    <p:extLst>
      <p:ext uri="{BB962C8B-B14F-4D97-AF65-F5344CB8AC3E}">
        <p14:creationId xmlns:p14="http://schemas.microsoft.com/office/powerpoint/2010/main" val="1057577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58</a:t>
            </a:fld>
            <a:endParaRPr lang="tr-TR"/>
          </a:p>
        </p:txBody>
      </p:sp>
    </p:spTree>
    <p:extLst>
      <p:ext uri="{BB962C8B-B14F-4D97-AF65-F5344CB8AC3E}">
        <p14:creationId xmlns:p14="http://schemas.microsoft.com/office/powerpoint/2010/main" val="2191540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59</a:t>
            </a:fld>
            <a:endParaRPr lang="tr-TR"/>
          </a:p>
        </p:txBody>
      </p:sp>
    </p:spTree>
    <p:extLst>
      <p:ext uri="{BB962C8B-B14F-4D97-AF65-F5344CB8AC3E}">
        <p14:creationId xmlns:p14="http://schemas.microsoft.com/office/powerpoint/2010/main" val="2924637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60</a:t>
            </a:fld>
            <a:endParaRPr lang="tr-TR"/>
          </a:p>
        </p:txBody>
      </p:sp>
    </p:spTree>
    <p:extLst>
      <p:ext uri="{BB962C8B-B14F-4D97-AF65-F5344CB8AC3E}">
        <p14:creationId xmlns:p14="http://schemas.microsoft.com/office/powerpoint/2010/main" val="1370237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61</a:t>
            </a:fld>
            <a:endParaRPr lang="tr-TR"/>
          </a:p>
        </p:txBody>
      </p:sp>
    </p:spTree>
    <p:extLst>
      <p:ext uri="{BB962C8B-B14F-4D97-AF65-F5344CB8AC3E}">
        <p14:creationId xmlns:p14="http://schemas.microsoft.com/office/powerpoint/2010/main" val="17366372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62</a:t>
            </a:fld>
            <a:endParaRPr lang="tr-TR"/>
          </a:p>
        </p:txBody>
      </p:sp>
    </p:spTree>
    <p:extLst>
      <p:ext uri="{BB962C8B-B14F-4D97-AF65-F5344CB8AC3E}">
        <p14:creationId xmlns:p14="http://schemas.microsoft.com/office/powerpoint/2010/main" val="613968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63</a:t>
            </a:fld>
            <a:endParaRPr lang="tr-TR"/>
          </a:p>
        </p:txBody>
      </p:sp>
    </p:spTree>
    <p:extLst>
      <p:ext uri="{BB962C8B-B14F-4D97-AF65-F5344CB8AC3E}">
        <p14:creationId xmlns:p14="http://schemas.microsoft.com/office/powerpoint/2010/main" val="4051676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64</a:t>
            </a:fld>
            <a:endParaRPr lang="tr-TR"/>
          </a:p>
        </p:txBody>
      </p:sp>
    </p:spTree>
    <p:extLst>
      <p:ext uri="{BB962C8B-B14F-4D97-AF65-F5344CB8AC3E}">
        <p14:creationId xmlns:p14="http://schemas.microsoft.com/office/powerpoint/2010/main" val="20223724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65</a:t>
            </a:fld>
            <a:endParaRPr lang="tr-TR"/>
          </a:p>
        </p:txBody>
      </p:sp>
    </p:spTree>
    <p:extLst>
      <p:ext uri="{BB962C8B-B14F-4D97-AF65-F5344CB8AC3E}">
        <p14:creationId xmlns:p14="http://schemas.microsoft.com/office/powerpoint/2010/main" val="1944512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66</a:t>
            </a:fld>
            <a:endParaRPr lang="tr-TR"/>
          </a:p>
        </p:txBody>
      </p:sp>
    </p:spTree>
    <p:extLst>
      <p:ext uri="{BB962C8B-B14F-4D97-AF65-F5344CB8AC3E}">
        <p14:creationId xmlns:p14="http://schemas.microsoft.com/office/powerpoint/2010/main" val="71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67</a:t>
            </a:fld>
            <a:endParaRPr lang="tr-TR"/>
          </a:p>
        </p:txBody>
      </p:sp>
    </p:spTree>
    <p:extLst>
      <p:ext uri="{BB962C8B-B14F-4D97-AF65-F5344CB8AC3E}">
        <p14:creationId xmlns:p14="http://schemas.microsoft.com/office/powerpoint/2010/main" val="4234515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smtClean="0">
                <a:solidFill>
                  <a:schemeClr val="tx1"/>
                </a:solidFill>
                <a:effectLst/>
                <a:latin typeface="+mn-lt"/>
                <a:ea typeface="+mn-ea"/>
                <a:cs typeface="+mn-cs"/>
              </a:rPr>
              <a:t>Japon hükümeti Tokyo Olimpiyatlarına ev sahipliği yaptığı 1964 yılından sonra uluslararası seyahatlere yönelik kısıtlamaları kaldırmıştır. </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68</a:t>
            </a:fld>
            <a:endParaRPr lang="tr-TR"/>
          </a:p>
        </p:txBody>
      </p:sp>
    </p:spTree>
    <p:extLst>
      <p:ext uri="{BB962C8B-B14F-4D97-AF65-F5344CB8AC3E}">
        <p14:creationId xmlns:p14="http://schemas.microsoft.com/office/powerpoint/2010/main" val="36317397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Dış ticaret hacmi</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69</a:t>
            </a:fld>
            <a:endParaRPr lang="tr-TR"/>
          </a:p>
        </p:txBody>
      </p:sp>
    </p:spTree>
    <p:extLst>
      <p:ext uri="{BB962C8B-B14F-4D97-AF65-F5344CB8AC3E}">
        <p14:creationId xmlns:p14="http://schemas.microsoft.com/office/powerpoint/2010/main" val="36837250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Dış ticaret dengesi</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70</a:t>
            </a:fld>
            <a:endParaRPr lang="tr-TR"/>
          </a:p>
        </p:txBody>
      </p:sp>
    </p:spTree>
    <p:extLst>
      <p:ext uri="{BB962C8B-B14F-4D97-AF65-F5344CB8AC3E}">
        <p14:creationId xmlns:p14="http://schemas.microsoft.com/office/powerpoint/2010/main" val="4223164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Dış </a:t>
            </a:r>
            <a:r>
              <a:rPr lang="tr-TR" sz="1200" kern="1200" smtClean="0">
                <a:solidFill>
                  <a:schemeClr val="tx1"/>
                </a:solidFill>
                <a:effectLst/>
                <a:latin typeface="+mn-lt"/>
                <a:ea typeface="+mn-ea"/>
                <a:cs typeface="+mn-cs"/>
              </a:rPr>
              <a:t>ticaret dengesi</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71</a:t>
            </a:fld>
            <a:endParaRPr lang="tr-TR"/>
          </a:p>
        </p:txBody>
      </p:sp>
    </p:spTree>
    <p:extLst>
      <p:ext uri="{BB962C8B-B14F-4D97-AF65-F5344CB8AC3E}">
        <p14:creationId xmlns:p14="http://schemas.microsoft.com/office/powerpoint/2010/main" val="40638547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Dış </a:t>
            </a:r>
            <a:r>
              <a:rPr lang="tr-TR" sz="1200" kern="1200" smtClean="0">
                <a:solidFill>
                  <a:schemeClr val="tx1"/>
                </a:solidFill>
                <a:effectLst/>
                <a:latin typeface="+mn-lt"/>
                <a:ea typeface="+mn-ea"/>
                <a:cs typeface="+mn-cs"/>
              </a:rPr>
              <a:t>ticaret dengesi</a:t>
            </a:r>
            <a:endParaRPr lang="tr-TR" dirty="0"/>
          </a:p>
        </p:txBody>
      </p:sp>
      <p:sp>
        <p:nvSpPr>
          <p:cNvPr id="4" name="Slayt Numarası Yer Tutucusu 3"/>
          <p:cNvSpPr>
            <a:spLocks noGrp="1"/>
          </p:cNvSpPr>
          <p:nvPr>
            <p:ph type="sldNum" sz="quarter" idx="10"/>
          </p:nvPr>
        </p:nvSpPr>
        <p:spPr/>
        <p:txBody>
          <a:bodyPr/>
          <a:lstStyle/>
          <a:p>
            <a:fld id="{B706605D-B2FB-4437-BA23-4EE6326CAF89}" type="slidenum">
              <a:rPr lang="tr-TR" smtClean="0"/>
              <a:t>72</a:t>
            </a:fld>
            <a:endParaRPr lang="tr-TR"/>
          </a:p>
        </p:txBody>
      </p:sp>
    </p:spTree>
    <p:extLst>
      <p:ext uri="{BB962C8B-B14F-4D97-AF65-F5344CB8AC3E}">
        <p14:creationId xmlns:p14="http://schemas.microsoft.com/office/powerpoint/2010/main" val="2979060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63A53802-F85A-4000-992E-B280F30ED847}" type="datetimeFigureOut">
              <a:rPr lang="tr-TR" smtClean="0"/>
              <a:t>18.05.2017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42B699-24D6-434F-86A6-AFE57322C83F}"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5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3A53802-F85A-4000-992E-B280F30ED847}" type="datetimeFigureOut">
              <a:rPr lang="tr-TR" smtClean="0"/>
              <a:t>18.05.2017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255027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63A53802-F85A-4000-992E-B280F30ED847}" type="datetimeFigureOut">
              <a:rPr lang="tr-TR" smtClean="0"/>
              <a:t>18.05.2017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42B699-24D6-434F-86A6-AFE57322C83F}"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571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63A53802-F85A-4000-992E-B280F30ED847}" type="datetimeFigureOut">
              <a:rPr lang="tr-TR" smtClean="0"/>
              <a:t>18.05.2017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272000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9728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1792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63A53802-F85A-4000-992E-B280F30ED847}" type="datetimeFigureOut">
              <a:rPr lang="tr-TR" smtClean="0"/>
              <a:t>18.05.2017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198335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63A53802-F85A-4000-992E-B280F30ED847}" type="datetimeFigureOut">
              <a:rPr lang="tr-TR" smtClean="0"/>
              <a:t>18.05.2017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573198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3A53802-F85A-4000-992E-B280F30ED847}" type="datetimeFigureOut">
              <a:rPr lang="tr-TR" smtClean="0"/>
              <a:t>18.05.2017</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2934868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3A53802-F85A-4000-992E-B280F30ED847}" type="datetimeFigureOut">
              <a:rPr lang="tr-TR" smtClean="0"/>
              <a:t>18.05.2017</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942B699-24D6-434F-86A6-AFE57322C83F}" type="slidenum">
              <a:rPr lang="tr-TR" smtClean="0"/>
              <a:t>‹#›</a:t>
            </a:fld>
            <a:endParaRPr lang="tr-TR"/>
          </a:p>
        </p:txBody>
      </p:sp>
    </p:spTree>
    <p:extLst>
      <p:ext uri="{BB962C8B-B14F-4D97-AF65-F5344CB8AC3E}">
        <p14:creationId xmlns:p14="http://schemas.microsoft.com/office/powerpoint/2010/main" val="33508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3A53802-F85A-4000-992E-B280F30ED847}" type="datetimeFigureOut">
              <a:rPr lang="tr-TR" smtClean="0"/>
              <a:t>18.05.2017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3375683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3A53802-F85A-4000-992E-B280F30ED847}" type="datetimeFigureOut">
              <a:rPr lang="tr-TR" smtClean="0"/>
              <a:t>18.05.2017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3581510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3A53802-F85A-4000-992E-B280F30ED847}" type="datetimeFigureOut">
              <a:rPr lang="tr-TR" smtClean="0"/>
              <a:t>18.05.2017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942B699-24D6-434F-86A6-AFE57322C83F}" type="slidenum">
              <a:rPr lang="tr-TR" smtClean="0"/>
              <a:t>‹#›</a:t>
            </a:fld>
            <a:endParaRPr lang="tr-TR"/>
          </a:p>
        </p:txBody>
      </p:sp>
    </p:spTree>
    <p:extLst>
      <p:ext uri="{BB962C8B-B14F-4D97-AF65-F5344CB8AC3E}">
        <p14:creationId xmlns:p14="http://schemas.microsoft.com/office/powerpoint/2010/main" val="1673452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3A53802-F85A-4000-992E-B280F30ED847}" type="datetimeFigureOut">
              <a:rPr lang="tr-TR" smtClean="0"/>
              <a:t>18.05.2017</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942B699-24D6-434F-86A6-AFE57322C83F}" type="slidenum">
              <a:rPr lang="tr-TR" smtClean="0"/>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3864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noAutofit/>
          </a:bodyPr>
          <a:lstStyle/>
          <a:p>
            <a:pPr algn="ctr">
              <a:lnSpc>
                <a:spcPct val="107000"/>
              </a:lnSpc>
              <a:spcAft>
                <a:spcPts val="0"/>
              </a:spcAft>
            </a:pPr>
            <a:r>
              <a:rPr lang="tr-TR" sz="4400" b="1" dirty="0">
                <a:latin typeface="Times New Roman" panose="02020603050405020304" pitchFamily="18" charset="0"/>
                <a:ea typeface="Calibri" panose="020F0502020204030204" pitchFamily="34" charset="0"/>
                <a:cs typeface="Times New Roman" panose="02020603050405020304" pitchFamily="18" charset="0"/>
              </a:rPr>
              <a:t>ASYA PASİFİK TURİZM PAZARININ </a:t>
            </a:r>
            <a:r>
              <a:rPr lang="tr-TR" sz="3200" dirty="0">
                <a:latin typeface="Calibri" panose="020F0502020204030204" pitchFamily="34" charset="0"/>
                <a:ea typeface="Calibri" panose="020F0502020204030204" pitchFamily="34" charset="0"/>
                <a:cs typeface="Times New Roman" panose="02020603050405020304" pitchFamily="18" charset="0"/>
              </a:rPr>
              <a:t/>
            </a:r>
            <a:br>
              <a:rPr lang="tr-TR" sz="3200" dirty="0">
                <a:latin typeface="Calibri" panose="020F0502020204030204" pitchFamily="34" charset="0"/>
                <a:ea typeface="Calibri" panose="020F0502020204030204" pitchFamily="34" charset="0"/>
                <a:cs typeface="Times New Roman" panose="02020603050405020304" pitchFamily="18" charset="0"/>
              </a:rPr>
            </a:br>
            <a:r>
              <a:rPr lang="tr-TR" sz="4400" b="1" dirty="0">
                <a:latin typeface="Times New Roman" panose="02020603050405020304" pitchFamily="18" charset="0"/>
                <a:ea typeface="Calibri" panose="020F0502020204030204" pitchFamily="34" charset="0"/>
                <a:cs typeface="Times New Roman" panose="02020603050405020304" pitchFamily="18" charset="0"/>
              </a:rPr>
              <a:t>TÜRKİYE AÇISINDAN ANALİZİ </a:t>
            </a:r>
            <a:r>
              <a:rPr lang="tr-TR" sz="2800" dirty="0">
                <a:latin typeface="Calibri" panose="020F0502020204030204" pitchFamily="34" charset="0"/>
                <a:ea typeface="Calibri" panose="020F0502020204030204" pitchFamily="34" charset="0"/>
                <a:cs typeface="Times New Roman" panose="02020603050405020304" pitchFamily="18" charset="0"/>
              </a:rPr>
              <a:t/>
            </a:r>
            <a:br>
              <a:rPr lang="tr-TR" sz="2800" dirty="0">
                <a:latin typeface="Calibri" panose="020F0502020204030204" pitchFamily="34" charset="0"/>
                <a:ea typeface="Calibri" panose="020F0502020204030204" pitchFamily="34" charset="0"/>
                <a:cs typeface="Times New Roman" panose="02020603050405020304" pitchFamily="18" charset="0"/>
              </a:rPr>
            </a:br>
            <a:endParaRPr lang="tr-TR" sz="4000" dirty="0"/>
          </a:p>
        </p:txBody>
      </p:sp>
      <p:sp>
        <p:nvSpPr>
          <p:cNvPr id="3" name="Alt Başlık 2"/>
          <p:cNvSpPr>
            <a:spLocks noGrp="1"/>
          </p:cNvSpPr>
          <p:nvPr>
            <p:ph type="subTitle" idx="1"/>
          </p:nvPr>
        </p:nvSpPr>
        <p:spPr/>
        <p:txBody>
          <a:bodyPr/>
          <a:lstStyle/>
          <a:p>
            <a:pPr algn="ctr"/>
            <a:r>
              <a:rPr lang="tr-TR" cap="none" dirty="0" err="1" smtClean="0"/>
              <a:t>Dr.</a:t>
            </a:r>
            <a:r>
              <a:rPr lang="tr-TR" cap="none" dirty="0" err="1" smtClean="0"/>
              <a:t>Salim</a:t>
            </a:r>
            <a:r>
              <a:rPr lang="tr-TR" cap="none" dirty="0" smtClean="0"/>
              <a:t> İBİŞ – Sakarya Üniversitesi</a:t>
            </a:r>
          </a:p>
          <a:p>
            <a:pPr algn="ctr"/>
            <a:r>
              <a:rPr lang="tr-TR" cap="none" dirty="0" err="1" smtClean="0"/>
              <a:t>Prof.Dr.Orhan</a:t>
            </a:r>
            <a:r>
              <a:rPr lang="tr-TR" cap="none" dirty="0" smtClean="0"/>
              <a:t> BATMAN- Sakarya Üniversitesi</a:t>
            </a:r>
            <a:endParaRPr lang="tr-TR" cap="none" dirty="0"/>
          </a:p>
        </p:txBody>
      </p:sp>
    </p:spTree>
    <p:extLst>
      <p:ext uri="{BB962C8B-B14F-4D97-AF65-F5344CB8AC3E}">
        <p14:creationId xmlns:p14="http://schemas.microsoft.com/office/powerpoint/2010/main" val="20700249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pPr algn="ctr"/>
            <a:r>
              <a:rPr lang="tr-TR" b="1" dirty="0" smtClean="0"/>
              <a:t>İçerik</a:t>
            </a:r>
            <a:endParaRPr lang="tr-TR" b="1" dirty="0"/>
          </a:p>
        </p:txBody>
      </p:sp>
      <p:sp>
        <p:nvSpPr>
          <p:cNvPr id="10" name="İçerik Yer Tutucusu 9"/>
          <p:cNvSpPr>
            <a:spLocks noGrp="1"/>
          </p:cNvSpPr>
          <p:nvPr>
            <p:ph idx="1"/>
          </p:nvPr>
        </p:nvSpPr>
        <p:spPr>
          <a:xfrm>
            <a:off x="1097280" y="1845733"/>
            <a:ext cx="10058400" cy="4470399"/>
          </a:xfrm>
        </p:spPr>
        <p:txBody>
          <a:bodyPr>
            <a:noAutofit/>
          </a:bodyPr>
          <a:lstStyle/>
          <a:p>
            <a:r>
              <a:rPr lang="tr-TR" sz="2800" b="1" dirty="0"/>
              <a:t>BÖLÜM 1: </a:t>
            </a:r>
            <a:r>
              <a:rPr lang="tr-TR" sz="2800" dirty="0"/>
              <a:t>TURİZM </a:t>
            </a:r>
            <a:r>
              <a:rPr lang="tr-TR" sz="2800" dirty="0" smtClean="0"/>
              <a:t>PAZARLAMASI </a:t>
            </a:r>
            <a:r>
              <a:rPr lang="tr-TR" sz="2800" dirty="0"/>
              <a:t>VE TÜKETİCİ </a:t>
            </a:r>
            <a:r>
              <a:rPr lang="tr-TR" sz="2800" dirty="0" smtClean="0"/>
              <a:t>DAVRANIŞLARI</a:t>
            </a:r>
          </a:p>
          <a:p>
            <a:endParaRPr lang="tr-TR" sz="2800" b="1" dirty="0" smtClean="0"/>
          </a:p>
          <a:p>
            <a:r>
              <a:rPr lang="tr-TR" sz="2800" b="1" dirty="0" smtClean="0"/>
              <a:t>BÖLÜM </a:t>
            </a:r>
            <a:r>
              <a:rPr lang="tr-TR" sz="2800" b="1" dirty="0"/>
              <a:t>2: </a:t>
            </a:r>
            <a:r>
              <a:rPr lang="tr-TR" sz="2800" dirty="0"/>
              <a:t>ULUSLARARASI TURİZM TALEBİ VE </a:t>
            </a:r>
            <a:r>
              <a:rPr lang="tr-TR" sz="2800" dirty="0" smtClean="0"/>
              <a:t>TÜRKİYE</a:t>
            </a:r>
          </a:p>
          <a:p>
            <a:endParaRPr lang="tr-TR" sz="2800" b="1" dirty="0" smtClean="0"/>
          </a:p>
          <a:p>
            <a:r>
              <a:rPr lang="tr-TR" sz="2800" b="1" dirty="0"/>
              <a:t>BÖLÜM 3: </a:t>
            </a:r>
            <a:r>
              <a:rPr lang="tr-TR" sz="2800" dirty="0"/>
              <a:t>ASYA PASİFİK BÖLGESİ TURİZM PAZARININ ÖZELLİKLERİ VE </a:t>
            </a:r>
            <a:r>
              <a:rPr lang="tr-TR" sz="2800" dirty="0" smtClean="0"/>
              <a:t>TÜRKYE’YE </a:t>
            </a:r>
            <a:r>
              <a:rPr lang="tr-TR" sz="2800" dirty="0"/>
              <a:t>YÖNELİK TURİZM TALEP YAPISININ </a:t>
            </a:r>
            <a:r>
              <a:rPr lang="tr-TR" sz="2800" dirty="0" smtClean="0"/>
              <a:t>İNCELENMESİ</a:t>
            </a:r>
          </a:p>
          <a:p>
            <a:endParaRPr lang="tr-TR" sz="2800" b="1" dirty="0" smtClean="0"/>
          </a:p>
          <a:p>
            <a:r>
              <a:rPr lang="tr-TR" sz="2800" b="1" dirty="0"/>
              <a:t>BÖLÜM 4: </a:t>
            </a:r>
            <a:r>
              <a:rPr lang="tr-TR" sz="2800" dirty="0"/>
              <a:t>YÖNTEM VE SAHA ARAŞTIRMASI</a:t>
            </a:r>
          </a:p>
        </p:txBody>
      </p:sp>
    </p:spTree>
    <p:extLst>
      <p:ext uri="{BB962C8B-B14F-4D97-AF65-F5344CB8AC3E}">
        <p14:creationId xmlns:p14="http://schemas.microsoft.com/office/powerpoint/2010/main" val="35167722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pPr algn="ctr"/>
            <a:r>
              <a:rPr lang="tr-TR" b="1" dirty="0" smtClean="0"/>
              <a:t>Giriş</a:t>
            </a:r>
            <a:endParaRPr lang="tr-TR" b="1" dirty="0"/>
          </a:p>
        </p:txBody>
      </p:sp>
      <p:sp>
        <p:nvSpPr>
          <p:cNvPr id="10" name="İçerik Yer Tutucusu 9"/>
          <p:cNvSpPr>
            <a:spLocks noGrp="1"/>
          </p:cNvSpPr>
          <p:nvPr>
            <p:ph idx="1"/>
          </p:nvPr>
        </p:nvSpPr>
        <p:spPr>
          <a:xfrm>
            <a:off x="1097280" y="1845733"/>
            <a:ext cx="10058400" cy="4470399"/>
          </a:xfrm>
        </p:spPr>
        <p:txBody>
          <a:bodyPr>
            <a:noAutofit/>
          </a:bodyPr>
          <a:lstStyle/>
          <a:p>
            <a:pPr>
              <a:buFont typeface="Wingdings" panose="05000000000000000000" pitchFamily="2" charset="2"/>
              <a:buChar char="Ø"/>
            </a:pPr>
            <a:r>
              <a:rPr lang="tr-TR" sz="2600" dirty="0"/>
              <a:t>Türkiye’ye en çok turist gönderen ülkeler Almanya, Rusya ve İngiltere’dir. 2015 yılında Türkiye’ye gelen ziyaretçilerin yaklaşık %32’si bu ülkelerden gelmiştir. </a:t>
            </a:r>
            <a:endParaRPr lang="tr-TR" sz="2600" dirty="0" smtClean="0"/>
          </a:p>
          <a:p>
            <a:pPr>
              <a:buFont typeface="Wingdings" panose="05000000000000000000" pitchFamily="2" charset="2"/>
              <a:buChar char="Ø"/>
            </a:pPr>
            <a:r>
              <a:rPr lang="tr-TR" sz="2600" dirty="0"/>
              <a:t>Türkiye turizm talebinin belli ülkelerde yoğunlaşması turizm sektörünü bu ülkelerdeki gelişmelere karşı kırılgan bir hale getirmektedir. </a:t>
            </a:r>
            <a:endParaRPr lang="tr-TR" sz="2600" dirty="0" smtClean="0"/>
          </a:p>
          <a:p>
            <a:pPr>
              <a:buFont typeface="Wingdings" panose="05000000000000000000" pitchFamily="2" charset="2"/>
              <a:buChar char="Ø"/>
            </a:pPr>
            <a:r>
              <a:rPr lang="tr-TR" sz="2600" dirty="0"/>
              <a:t>Bu nedenle Türkiye’nin alternatif turizm pazarlarına ihtiyaç olduğu bir gerçektir. </a:t>
            </a:r>
            <a:endParaRPr lang="tr-TR" sz="2600" dirty="0" smtClean="0"/>
          </a:p>
          <a:p>
            <a:pPr>
              <a:buFont typeface="Wingdings" panose="05000000000000000000" pitchFamily="2" charset="2"/>
              <a:buChar char="Ø"/>
            </a:pPr>
            <a:r>
              <a:rPr lang="tr-TR" sz="2600" dirty="0" smtClean="0"/>
              <a:t>Pek </a:t>
            </a:r>
            <a:r>
              <a:rPr lang="tr-TR" sz="2600" dirty="0"/>
              <a:t>çok Asya Pasifik ülkesinin ise bu noktada önemli birer alternatif pazar konumunda olduğu düşüncesi ile bu çalışma ele alınmıştır. </a:t>
            </a:r>
            <a:endParaRPr lang="tr-TR" sz="2600" b="1" dirty="0" smtClean="0"/>
          </a:p>
        </p:txBody>
      </p:sp>
    </p:spTree>
    <p:extLst>
      <p:ext uri="{BB962C8B-B14F-4D97-AF65-F5344CB8AC3E}">
        <p14:creationId xmlns:p14="http://schemas.microsoft.com/office/powerpoint/2010/main" val="24528699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pPr algn="ctr"/>
            <a:r>
              <a:rPr lang="tr-TR" b="1" dirty="0" smtClean="0"/>
              <a:t>Çalışmanın Konusu</a:t>
            </a:r>
            <a:endParaRPr lang="tr-TR" b="1" dirty="0"/>
          </a:p>
        </p:txBody>
      </p:sp>
      <p:sp>
        <p:nvSpPr>
          <p:cNvPr id="10" name="İçerik Yer Tutucusu 9"/>
          <p:cNvSpPr>
            <a:spLocks noGrp="1"/>
          </p:cNvSpPr>
          <p:nvPr>
            <p:ph idx="1"/>
          </p:nvPr>
        </p:nvSpPr>
        <p:spPr/>
        <p:txBody>
          <a:bodyPr>
            <a:normAutofit lnSpcReduction="10000"/>
          </a:bodyPr>
          <a:lstStyle/>
          <a:p>
            <a:pPr>
              <a:buFont typeface="Wingdings" panose="05000000000000000000" pitchFamily="2" charset="2"/>
              <a:buChar char="Ø"/>
            </a:pPr>
            <a:r>
              <a:rPr lang="tr-TR" sz="2400" dirty="0"/>
              <a:t>Asya Pasifik bölgesine bakıldığında </a:t>
            </a:r>
            <a:r>
              <a:rPr lang="tr-TR" sz="2400" dirty="0" smtClean="0"/>
              <a:t>son </a:t>
            </a:r>
            <a:r>
              <a:rPr lang="tr-TR" sz="2400" dirty="0"/>
              <a:t>yıllarda hızlı bir ekonomik kalkınmaya bağlı olarak ülke vatandaşlarının seyahat eğilimlerinin arttığı, ancak Türkiye’ye gelen turist sayılarının uluslararası seyahat sayıları ile kıyaslandığında oldukça düşük seyrettiği görülmektedir. </a:t>
            </a:r>
            <a:endParaRPr lang="tr-TR" sz="2400" dirty="0" smtClean="0"/>
          </a:p>
          <a:p>
            <a:pPr>
              <a:buFont typeface="Wingdings" panose="05000000000000000000" pitchFamily="2" charset="2"/>
              <a:buChar char="Ø"/>
            </a:pPr>
            <a:r>
              <a:rPr lang="tr-TR" sz="2400" dirty="0"/>
              <a:t>Bu kapsamda çalışmanın konusunu Asya Pasifik ülkelerinden İstanbul’a en çok turist gönderen ilk on ülke ve bu ülkelerden gelen turistler oluşturmaktadır. Bu ülkeler ile ilgili öncelikle ikincil veriler aracılığı ile çıkarımlar yapılmış, ardından saha araştırması ile toplanan veriler analiz edilmiş ve elde edilen bulgulara yer verilmiştir. </a:t>
            </a:r>
            <a:endParaRPr lang="tr-TR" sz="2400" dirty="0" smtClean="0"/>
          </a:p>
          <a:p>
            <a:pPr>
              <a:buFont typeface="Wingdings" panose="05000000000000000000" pitchFamily="2" charset="2"/>
              <a:buChar char="Ø"/>
            </a:pPr>
            <a:r>
              <a:rPr lang="tr-TR" sz="2400" dirty="0"/>
              <a:t>Asya Pasifik ülkelerinin turizm talep yapısının ve Asya Pasifik bölgesi turistlerinin seyahat motivasyonlarının incelenmesi bu çalışmanın ana konusunu oluşturmaktadır. </a:t>
            </a:r>
            <a:endParaRPr lang="tr-TR" sz="2400" b="1" dirty="0" smtClean="0"/>
          </a:p>
        </p:txBody>
      </p:sp>
    </p:spTree>
    <p:extLst>
      <p:ext uri="{BB962C8B-B14F-4D97-AF65-F5344CB8AC3E}">
        <p14:creationId xmlns:p14="http://schemas.microsoft.com/office/powerpoint/2010/main" val="13550864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pPr algn="ctr"/>
            <a:r>
              <a:rPr lang="tr-TR" b="1" dirty="0" smtClean="0"/>
              <a:t>Çalışmanın Önemi</a:t>
            </a:r>
            <a:endParaRPr lang="tr-TR" b="1" dirty="0"/>
          </a:p>
        </p:txBody>
      </p:sp>
      <p:sp>
        <p:nvSpPr>
          <p:cNvPr id="10" name="İçerik Yer Tutucusu 9"/>
          <p:cNvSpPr>
            <a:spLocks noGrp="1"/>
          </p:cNvSpPr>
          <p:nvPr>
            <p:ph idx="1"/>
          </p:nvPr>
        </p:nvSpPr>
        <p:spPr/>
        <p:txBody>
          <a:bodyPr>
            <a:normAutofit/>
          </a:bodyPr>
          <a:lstStyle/>
          <a:p>
            <a:pPr>
              <a:buFont typeface="Wingdings" panose="05000000000000000000" pitchFamily="2" charset="2"/>
              <a:buChar char="Ø"/>
            </a:pPr>
            <a:r>
              <a:rPr lang="tr-TR" sz="2400" dirty="0"/>
              <a:t>Asya Pasifik bölgesi turistleri Türkiye açısından önemli bir potansiyel olmasına rağmen literatürde konu ile ilgili çalışmaların yeterince yer almadığı görülmektedir. Yapılan pek çok araştırmanın genellikle Türkiye’ye en çok turist gönderen ülkeler üzerinde yoğunlaştığı görülmektedir. </a:t>
            </a:r>
            <a:endParaRPr lang="tr-TR" sz="2400" dirty="0" smtClean="0"/>
          </a:p>
          <a:p>
            <a:pPr>
              <a:buFont typeface="Wingdings" panose="05000000000000000000" pitchFamily="2" charset="2"/>
              <a:buChar char="Ø"/>
            </a:pPr>
            <a:r>
              <a:rPr lang="tr-TR" sz="2400" dirty="0" smtClean="0"/>
              <a:t>Türkiye’nin </a:t>
            </a:r>
            <a:r>
              <a:rPr lang="tr-TR" sz="2400" dirty="0"/>
              <a:t>mevsimsellik ve turizmi tüm bölgelere yayma konusunda çeşitli sorunları bulunmaktadır. </a:t>
            </a:r>
            <a:endParaRPr lang="tr-TR" sz="2400" b="1" dirty="0"/>
          </a:p>
          <a:p>
            <a:pPr>
              <a:buFont typeface="Wingdings" panose="05000000000000000000" pitchFamily="2" charset="2"/>
              <a:buChar char="Ø"/>
            </a:pPr>
            <a:r>
              <a:rPr lang="tr-TR" sz="2400" dirty="0" smtClean="0"/>
              <a:t>Bu </a:t>
            </a:r>
            <a:r>
              <a:rPr lang="tr-TR" sz="2400" dirty="0"/>
              <a:t>nedenle bu çalışma ulusal yazındaki eksikliği giderme, mevcut literatüre katkı sağlama ve gelecekte Türkiye’nin turizm talep yapısının çeşitlenmesini sağlama açısından önem taşıdığı söylenebilir. </a:t>
            </a:r>
            <a:endParaRPr lang="tr-TR" sz="2400" dirty="0" smtClean="0"/>
          </a:p>
        </p:txBody>
      </p:sp>
    </p:spTree>
    <p:extLst>
      <p:ext uri="{BB962C8B-B14F-4D97-AF65-F5344CB8AC3E}">
        <p14:creationId xmlns:p14="http://schemas.microsoft.com/office/powerpoint/2010/main" val="12137078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pPr algn="ctr"/>
            <a:r>
              <a:rPr lang="tr-TR" b="1" dirty="0" smtClean="0"/>
              <a:t>Çalışmanın Amacı</a:t>
            </a:r>
            <a:endParaRPr lang="tr-TR" b="1" dirty="0"/>
          </a:p>
        </p:txBody>
      </p:sp>
      <p:sp>
        <p:nvSpPr>
          <p:cNvPr id="10" name="İçerik Yer Tutucusu 9"/>
          <p:cNvSpPr>
            <a:spLocks noGrp="1"/>
          </p:cNvSpPr>
          <p:nvPr>
            <p:ph idx="1"/>
          </p:nvPr>
        </p:nvSpPr>
        <p:spPr/>
        <p:txBody>
          <a:bodyPr>
            <a:normAutofit/>
          </a:bodyPr>
          <a:lstStyle/>
          <a:p>
            <a:pPr>
              <a:buFont typeface="Wingdings" panose="05000000000000000000" pitchFamily="2" charset="2"/>
              <a:buChar char="Ø"/>
            </a:pPr>
            <a:r>
              <a:rPr lang="tr-TR" sz="2400" dirty="0"/>
              <a:t>Asya Pasifik ülkelerinin turizm talep yapısı ve turistlerin seyahat motivasyonları incelenerek, pazarın Türkiye açısından öneminin ortaya konulması amaçlanmaktadır. </a:t>
            </a:r>
            <a:endParaRPr lang="tr-TR" sz="2400" dirty="0" smtClean="0"/>
          </a:p>
          <a:p>
            <a:pPr>
              <a:buFont typeface="Wingdings" panose="05000000000000000000" pitchFamily="2" charset="2"/>
              <a:buChar char="Ø"/>
            </a:pPr>
            <a:r>
              <a:rPr lang="tr-TR" sz="2400" dirty="0"/>
              <a:t>Çalışmada Asya Pasifik bölgesi turistlerinin profilinin, seyahat motivasyonlarının belirlenmesi ve seyahat motivasyonlarının tatmin, tavsiye ve tekrar ziyaret niyeti üzerindeki etkisinin ortaya konulması amaçlanmıştır. </a:t>
            </a:r>
            <a:endParaRPr lang="tr-TR" sz="2400" b="1" dirty="0" smtClean="0"/>
          </a:p>
        </p:txBody>
      </p:sp>
    </p:spTree>
    <p:extLst>
      <p:ext uri="{BB962C8B-B14F-4D97-AF65-F5344CB8AC3E}">
        <p14:creationId xmlns:p14="http://schemas.microsoft.com/office/powerpoint/2010/main" val="3321114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lstStyle/>
          <a:p>
            <a:pPr algn="ctr"/>
            <a:r>
              <a:rPr lang="tr-TR" b="1" dirty="0" smtClean="0"/>
              <a:t>Çalışmanın Yöntemi ve İçeriği</a:t>
            </a:r>
            <a:endParaRPr lang="tr-TR" b="1" dirty="0"/>
          </a:p>
        </p:txBody>
      </p:sp>
      <p:sp>
        <p:nvSpPr>
          <p:cNvPr id="10" name="İçerik Yer Tutucusu 9"/>
          <p:cNvSpPr>
            <a:spLocks noGrp="1"/>
          </p:cNvSpPr>
          <p:nvPr>
            <p:ph idx="1"/>
          </p:nvPr>
        </p:nvSpPr>
        <p:spPr/>
        <p:txBody>
          <a:bodyPr>
            <a:normAutofit fontScale="92500" lnSpcReduction="20000"/>
          </a:bodyPr>
          <a:lstStyle/>
          <a:p>
            <a:pPr>
              <a:buFont typeface="Wingdings" panose="05000000000000000000" pitchFamily="2" charset="2"/>
              <a:buChar char="Ø"/>
            </a:pPr>
            <a:r>
              <a:rPr lang="tr-TR" sz="2400" dirty="0"/>
              <a:t>Araştırma sürecinde öncelikle konu ile ilgili olarak literatür taraması yapılmıştır. Birinci bölümde turizm pazarlamasına ilişkin kavramsal çerçeveye yer verilmiş, pazar bölümlendirme ve seyahat motivasyonları ele alınmıştır. İkinci bölümde ise uluslararası turizm talebi, turizm talebini etkileyen faktörler, kısaca Türkiye’nin ve İstanbul’un turizm arz potansiyeli irdelenmiştir. Üçüncü bölümde ise başta Asya Pasifik bölgesi bir bütün olarak turizm talebi açısından ele alınmış, ardından seçilmiş ülkeler temel </a:t>
            </a:r>
            <a:r>
              <a:rPr lang="tr-TR" sz="2400" dirty="0" err="1"/>
              <a:t>sosyo</a:t>
            </a:r>
            <a:r>
              <a:rPr lang="tr-TR" sz="2400" dirty="0"/>
              <a:t>-ekonomik özellikleri bakımından tek tek irdelenmiştir </a:t>
            </a:r>
            <a:endParaRPr lang="tr-TR" sz="2400" dirty="0" smtClean="0"/>
          </a:p>
          <a:p>
            <a:pPr>
              <a:buFont typeface="Wingdings" panose="05000000000000000000" pitchFamily="2" charset="2"/>
              <a:buChar char="Ø"/>
            </a:pPr>
            <a:r>
              <a:rPr lang="tr-TR" sz="2400" dirty="0"/>
              <a:t>Araştırmasında nicel araştırma yöntemi kullanılmış, veriler anket tekniği ile elde edilmiştir. Araştırma 2015 yılında İstanbul’a en çok turist gönderen Asya Pasifik ülke turistleri üzerine yapılmıştır. Bu kapsamda araştırmanın örneklemini 2015 yılında İstanbul’a en çok turist gönderen ülke turistleri oluşturmaktadır. </a:t>
            </a:r>
            <a:endParaRPr lang="tr-TR" sz="2400" dirty="0" smtClean="0"/>
          </a:p>
          <a:p>
            <a:pPr>
              <a:buFont typeface="Wingdings" panose="05000000000000000000" pitchFamily="2" charset="2"/>
              <a:buChar char="Ø"/>
            </a:pPr>
            <a:r>
              <a:rPr lang="tr-TR" sz="2400" dirty="0"/>
              <a:t>Araştırmada örnekleme yöntemi olarak olasılığa dayalı örnekleme tekniklerinden tabakalı (zümrelere göre) örnekleme tekniği ile basit tesadüfi örnekleme tekniği tercih edilmiştir. Bu yöntemle oluşturulan örneklemde 500 turiste anket uygulanmıştır </a:t>
            </a:r>
            <a:endParaRPr lang="tr-TR" sz="2400" b="1" dirty="0" smtClean="0"/>
          </a:p>
        </p:txBody>
      </p:sp>
    </p:spTree>
    <p:extLst>
      <p:ext uri="{BB962C8B-B14F-4D97-AF65-F5344CB8AC3E}">
        <p14:creationId xmlns:p14="http://schemas.microsoft.com/office/powerpoint/2010/main" val="509646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rmAutofit/>
          </a:bodyPr>
          <a:lstStyle/>
          <a:p>
            <a:r>
              <a:rPr lang="tr-TR" sz="4000" b="1" dirty="0"/>
              <a:t>BÖLÜM 1: TURİZM PAZARLAMSI VE TÜKETİCİ DAVRANIŞLARI</a:t>
            </a:r>
          </a:p>
        </p:txBody>
      </p:sp>
      <p:sp>
        <p:nvSpPr>
          <p:cNvPr id="10" name="İçerik Yer Tutucusu 9"/>
          <p:cNvSpPr>
            <a:spLocks noGrp="1"/>
          </p:cNvSpPr>
          <p:nvPr>
            <p:ph idx="1"/>
          </p:nvPr>
        </p:nvSpPr>
        <p:spPr>
          <a:xfrm>
            <a:off x="1097280" y="1845733"/>
            <a:ext cx="10058400" cy="4487333"/>
          </a:xfrm>
        </p:spPr>
        <p:txBody>
          <a:bodyPr>
            <a:normAutofit fontScale="25000" lnSpcReduction="20000"/>
          </a:bodyPr>
          <a:lstStyle/>
          <a:p>
            <a:pPr marL="571500" lvl="1" indent="-571500">
              <a:spcBef>
                <a:spcPts val="1200"/>
              </a:spcBef>
              <a:spcAft>
                <a:spcPts val="200"/>
              </a:spcAft>
              <a:buSzPct val="100000"/>
              <a:buFont typeface="Wingdings" panose="05000000000000000000" pitchFamily="2" charset="2"/>
              <a:buChar char="Ø"/>
            </a:pPr>
            <a:r>
              <a:rPr lang="tr-TR" sz="8000" b="1" dirty="0"/>
              <a:t>Turizm Pazarlamasının Kavramsal Analizi </a:t>
            </a:r>
          </a:p>
          <a:p>
            <a:pPr marL="571500" lvl="1" indent="-571500">
              <a:spcBef>
                <a:spcPts val="1200"/>
              </a:spcBef>
              <a:spcAft>
                <a:spcPts val="200"/>
              </a:spcAft>
              <a:buSzPct val="100000"/>
              <a:buFont typeface="Wingdings" panose="05000000000000000000" pitchFamily="2" charset="2"/>
              <a:buChar char="Ø"/>
            </a:pPr>
            <a:r>
              <a:rPr lang="tr-TR" sz="8000" b="1" dirty="0" smtClean="0"/>
              <a:t>Uluslararası </a:t>
            </a:r>
            <a:r>
              <a:rPr lang="tr-TR" sz="8000" b="1" dirty="0"/>
              <a:t>Pazarlama ve Uluslararası Pazarların Özellikleri</a:t>
            </a:r>
          </a:p>
          <a:p>
            <a:pPr marL="571500" lvl="1" indent="-571500">
              <a:spcBef>
                <a:spcPts val="1200"/>
              </a:spcBef>
              <a:spcAft>
                <a:spcPts val="200"/>
              </a:spcAft>
              <a:buSzPct val="100000"/>
              <a:buFont typeface="Wingdings" panose="05000000000000000000" pitchFamily="2" charset="2"/>
              <a:buChar char="Ø"/>
            </a:pPr>
            <a:r>
              <a:rPr lang="tr-TR" sz="8000" b="1" dirty="0"/>
              <a:t>Turizm Pazarları ve Turizmde Pazar Bölümlendirmesi</a:t>
            </a:r>
          </a:p>
          <a:p>
            <a:pPr marL="571500" lvl="2" indent="-571500">
              <a:spcBef>
                <a:spcPts val="1200"/>
              </a:spcBef>
              <a:spcAft>
                <a:spcPts val="200"/>
              </a:spcAft>
              <a:buSzPct val="100000"/>
              <a:buFont typeface="Wingdings" panose="05000000000000000000" pitchFamily="2" charset="2"/>
              <a:buChar char="Ø"/>
            </a:pPr>
            <a:r>
              <a:rPr lang="tr-TR" sz="8000" b="1" dirty="0"/>
              <a:t>Pazar Bölümlendirmenin Yararları</a:t>
            </a:r>
          </a:p>
          <a:p>
            <a:pPr marL="571500" lvl="2" indent="-571500">
              <a:spcBef>
                <a:spcPts val="1200"/>
              </a:spcBef>
              <a:spcAft>
                <a:spcPts val="200"/>
              </a:spcAft>
              <a:buSzPct val="100000"/>
              <a:buFont typeface="Wingdings" panose="05000000000000000000" pitchFamily="2" charset="2"/>
              <a:buChar char="Ø"/>
            </a:pPr>
            <a:r>
              <a:rPr lang="tr-TR" sz="8000" b="1" dirty="0"/>
              <a:t>Pazar Bölümlendirme Kriterleri</a:t>
            </a:r>
          </a:p>
          <a:p>
            <a:pPr marL="571500" lvl="2" indent="-571500">
              <a:spcBef>
                <a:spcPts val="1200"/>
              </a:spcBef>
              <a:spcAft>
                <a:spcPts val="200"/>
              </a:spcAft>
              <a:buSzPct val="100000"/>
              <a:buFont typeface="Wingdings" panose="05000000000000000000" pitchFamily="2" charset="2"/>
              <a:buChar char="Ø"/>
            </a:pPr>
            <a:r>
              <a:rPr lang="tr-TR" sz="8000" b="1" dirty="0"/>
              <a:t>Pazar Bölümlendirme Süreci</a:t>
            </a:r>
          </a:p>
          <a:p>
            <a:pPr marL="571500" lvl="1" indent="-571500">
              <a:spcBef>
                <a:spcPts val="1200"/>
              </a:spcBef>
              <a:spcAft>
                <a:spcPts val="200"/>
              </a:spcAft>
              <a:buSzPct val="100000"/>
              <a:buFont typeface="Wingdings" panose="05000000000000000000" pitchFamily="2" charset="2"/>
              <a:buChar char="Ø"/>
            </a:pPr>
            <a:r>
              <a:rPr lang="tr-TR" sz="8000" b="1" dirty="0"/>
              <a:t>Turizmde Tüketici Davranışları</a:t>
            </a:r>
          </a:p>
          <a:p>
            <a:pPr marL="571500" lvl="2" indent="-571500">
              <a:spcBef>
                <a:spcPts val="1200"/>
              </a:spcBef>
              <a:spcAft>
                <a:spcPts val="200"/>
              </a:spcAft>
              <a:buSzPct val="100000"/>
              <a:buFont typeface="Wingdings" panose="05000000000000000000" pitchFamily="2" charset="2"/>
              <a:buChar char="Ø"/>
            </a:pPr>
            <a:r>
              <a:rPr lang="tr-TR" sz="8000" b="1" dirty="0"/>
              <a:t>Turist Memnuniyeti ve Yeniden Ziyaret Etme Niyeti</a:t>
            </a:r>
          </a:p>
          <a:p>
            <a:pPr marL="571500" lvl="2" indent="-571500">
              <a:spcBef>
                <a:spcPts val="1200"/>
              </a:spcBef>
              <a:spcAft>
                <a:spcPts val="200"/>
              </a:spcAft>
              <a:buSzPct val="100000"/>
              <a:buFont typeface="Wingdings" panose="05000000000000000000" pitchFamily="2" charset="2"/>
              <a:buChar char="Ø"/>
            </a:pPr>
            <a:r>
              <a:rPr lang="tr-TR" sz="8000" b="1" dirty="0"/>
              <a:t>Turizmde Seyahat Motivasyonları</a:t>
            </a:r>
          </a:p>
          <a:p>
            <a:pPr marL="571500" lvl="3" indent="-571500">
              <a:spcBef>
                <a:spcPts val="1200"/>
              </a:spcBef>
              <a:spcAft>
                <a:spcPts val="200"/>
              </a:spcAft>
              <a:buSzPct val="100000"/>
              <a:buFont typeface="Wingdings" panose="05000000000000000000" pitchFamily="2" charset="2"/>
              <a:buChar char="Ø"/>
            </a:pPr>
            <a:r>
              <a:rPr lang="tr-TR" sz="8000" b="1" dirty="0"/>
              <a:t>İtici Faktörler</a:t>
            </a:r>
            <a:endParaRPr lang="tr-TR" sz="8000" b="1" i="1" dirty="0"/>
          </a:p>
          <a:p>
            <a:pPr marL="571500" lvl="3" indent="-571500">
              <a:spcBef>
                <a:spcPts val="1200"/>
              </a:spcBef>
              <a:spcAft>
                <a:spcPts val="200"/>
              </a:spcAft>
              <a:buSzPct val="100000"/>
              <a:buFont typeface="Wingdings" panose="05000000000000000000" pitchFamily="2" charset="2"/>
              <a:buChar char="Ø"/>
            </a:pPr>
            <a:r>
              <a:rPr lang="tr-TR" sz="8000" b="1" dirty="0"/>
              <a:t>Çekici Faktörler</a:t>
            </a:r>
            <a:endParaRPr lang="tr-TR" sz="8000" b="1" i="1" dirty="0"/>
          </a:p>
          <a:p>
            <a:endParaRPr lang="tr-TR" sz="2400" b="1" dirty="0"/>
          </a:p>
        </p:txBody>
      </p:sp>
    </p:spTree>
    <p:extLst>
      <p:ext uri="{BB962C8B-B14F-4D97-AF65-F5344CB8AC3E}">
        <p14:creationId xmlns:p14="http://schemas.microsoft.com/office/powerpoint/2010/main" val="2532518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rmAutofit/>
          </a:bodyPr>
          <a:lstStyle/>
          <a:p>
            <a:pPr lvl="2" algn="l" rtl="0">
              <a:lnSpc>
                <a:spcPct val="85000"/>
              </a:lnSpc>
              <a:spcBef>
                <a:spcPct val="0"/>
              </a:spcBef>
            </a:pPr>
            <a:r>
              <a:rPr lang="tr-TR" sz="3800" b="1" dirty="0" smtClean="0"/>
              <a:t>Turizmde Seyahat Motivasyonları</a:t>
            </a:r>
            <a:br>
              <a:rPr lang="tr-TR" sz="3800" b="1" dirty="0" smtClean="0"/>
            </a:br>
            <a:endParaRPr lang="tr-TR" sz="4000" b="1" dirty="0"/>
          </a:p>
        </p:txBody>
      </p:sp>
      <p:sp>
        <p:nvSpPr>
          <p:cNvPr id="3" name="İçerik Yer Tutucusu 2"/>
          <p:cNvSpPr>
            <a:spLocks noGrp="1"/>
          </p:cNvSpPr>
          <p:nvPr>
            <p:ph idx="1"/>
          </p:nvPr>
        </p:nvSpPr>
        <p:spPr>
          <a:xfrm>
            <a:off x="1097280" y="1845733"/>
            <a:ext cx="10058400" cy="4521199"/>
          </a:xfrm>
        </p:spPr>
        <p:txBody>
          <a:bodyPr>
            <a:normAutofit/>
          </a:bodyPr>
          <a:lstStyle/>
          <a:p>
            <a:pPr>
              <a:buFont typeface="Wingdings" panose="05000000000000000000" pitchFamily="2" charset="2"/>
              <a:buChar char="Ø"/>
            </a:pPr>
            <a:r>
              <a:rPr lang="tr-TR" sz="2400" dirty="0" smtClean="0"/>
              <a:t>Seyahat </a:t>
            </a:r>
            <a:r>
              <a:rPr lang="tr-TR" sz="2400" dirty="0"/>
              <a:t>motivasyonları ile ilgili literatür incelendiğinde konu ile ilgili farklı teori ve modellerden bahsedildiği görülmektedir. Bunlardan yaygın olarak kabul gören (</a:t>
            </a:r>
            <a:r>
              <a:rPr lang="tr-TR" sz="2400" dirty="0" err="1"/>
              <a:t>push</a:t>
            </a:r>
            <a:r>
              <a:rPr lang="tr-TR" sz="2400" dirty="0"/>
              <a:t>) itici ve (</a:t>
            </a:r>
            <a:r>
              <a:rPr lang="tr-TR" sz="2400" dirty="0" err="1"/>
              <a:t>pull</a:t>
            </a:r>
            <a:r>
              <a:rPr lang="tr-TR" sz="2400" dirty="0"/>
              <a:t>) çekici motivasyon teorisidir (</a:t>
            </a:r>
            <a:r>
              <a:rPr lang="tr-TR" sz="2400" dirty="0" err="1"/>
              <a:t>Cromton</a:t>
            </a:r>
            <a:r>
              <a:rPr lang="tr-TR" sz="2400" dirty="0"/>
              <a:t>, 1979; </a:t>
            </a:r>
            <a:r>
              <a:rPr lang="tr-TR" sz="2400" dirty="0" err="1"/>
              <a:t>Chon</a:t>
            </a:r>
            <a:r>
              <a:rPr lang="tr-TR" sz="2400" dirty="0"/>
              <a:t>, 1989; Uysal vd., 2008; </a:t>
            </a:r>
            <a:r>
              <a:rPr lang="tr-TR" sz="2400" dirty="0" err="1"/>
              <a:t>Godfrey</a:t>
            </a:r>
            <a:r>
              <a:rPr lang="tr-TR" sz="2400" dirty="0"/>
              <a:t>, 2011; Doğan, 2004; Uysal ve </a:t>
            </a:r>
            <a:r>
              <a:rPr lang="tr-TR" sz="2400" dirty="0" err="1"/>
              <a:t>Hagan</a:t>
            </a:r>
            <a:r>
              <a:rPr lang="tr-TR" sz="2400" dirty="0"/>
              <a:t>, 1993; </a:t>
            </a:r>
            <a:r>
              <a:rPr lang="tr-TR" sz="2400" dirty="0" err="1"/>
              <a:t>Kleneosky</a:t>
            </a:r>
            <a:r>
              <a:rPr lang="tr-TR" sz="2400" dirty="0"/>
              <a:t>, 2002). Bu teoriye göre insanlar farklı itme ve çekme motivasyon değişkenlerine göre seyahat ederler ve seyahat edecekleri destinasyonu buna göre seçerler. Seyahat motivasyonları temel olarak bir kişiyi evinden ayrılıp seyahate iten ve bireyin belirli bir yeri tercih etmesinde çeken olmak üzere iki aşamadan oluşmaktadır</a:t>
            </a:r>
            <a:r>
              <a:rPr lang="tr-TR" sz="2400" dirty="0" smtClean="0"/>
              <a:t>.</a:t>
            </a:r>
          </a:p>
          <a:p>
            <a:pPr>
              <a:buFont typeface="Wingdings" panose="05000000000000000000" pitchFamily="2" charset="2"/>
              <a:buChar char="Ø"/>
            </a:pPr>
            <a:r>
              <a:rPr lang="tr-TR" sz="2400" dirty="0"/>
              <a:t>İtici ve çekici faktörler yaklaşımı 1959 yılında </a:t>
            </a:r>
            <a:r>
              <a:rPr lang="tr-TR" sz="2400" dirty="0" err="1"/>
              <a:t>Tolman</a:t>
            </a:r>
            <a:r>
              <a:rPr lang="tr-TR" sz="2400" dirty="0"/>
              <a:t> tarafından geliştirilen bir teori olup 1977’de </a:t>
            </a:r>
            <a:r>
              <a:rPr lang="tr-TR" sz="2400" dirty="0" err="1"/>
              <a:t>Dann</a:t>
            </a:r>
            <a:r>
              <a:rPr lang="tr-TR" sz="2400" dirty="0"/>
              <a:t> tarafından turist güdüleri ile ilişkilendirilmiş ve turizm araştırmalarında yaygın olarak kullanılmaya başlanmıştır (Uysal vd., 2008: 413). </a:t>
            </a:r>
          </a:p>
        </p:txBody>
      </p:sp>
    </p:spTree>
    <p:extLst>
      <p:ext uri="{BB962C8B-B14F-4D97-AF65-F5344CB8AC3E}">
        <p14:creationId xmlns:p14="http://schemas.microsoft.com/office/powerpoint/2010/main" val="745369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rmAutofit/>
          </a:bodyPr>
          <a:lstStyle/>
          <a:p>
            <a:pPr lvl="2" algn="ctr" rtl="0">
              <a:lnSpc>
                <a:spcPct val="85000"/>
              </a:lnSpc>
              <a:spcBef>
                <a:spcPct val="0"/>
              </a:spcBef>
            </a:pPr>
            <a:r>
              <a:rPr lang="tr-TR" sz="3800" b="1" dirty="0" smtClean="0"/>
              <a:t>Turizmde Seyahat Motivasyonları</a:t>
            </a:r>
            <a:br>
              <a:rPr lang="tr-TR" sz="3800" b="1" dirty="0" smtClean="0"/>
            </a:br>
            <a:endParaRPr lang="tr-TR" sz="4000" b="1" dirty="0"/>
          </a:p>
        </p:txBody>
      </p:sp>
      <p:graphicFrame>
        <p:nvGraphicFramePr>
          <p:cNvPr id="2" name="İçerik Yer Tutucusu 1"/>
          <p:cNvGraphicFramePr>
            <a:graphicFrameLocks noGrp="1"/>
          </p:cNvGraphicFramePr>
          <p:nvPr>
            <p:ph idx="1"/>
            <p:extLst>
              <p:ext uri="{D42A27DB-BD31-4B8C-83A1-F6EECF244321}">
                <p14:modId xmlns:p14="http://schemas.microsoft.com/office/powerpoint/2010/main" val="1800123377"/>
              </p:ext>
            </p:extLst>
          </p:nvPr>
        </p:nvGraphicFramePr>
        <p:xfrm>
          <a:off x="1080347" y="1202269"/>
          <a:ext cx="10180320" cy="5246094"/>
        </p:xfrm>
        <a:graphic>
          <a:graphicData uri="http://schemas.openxmlformats.org/drawingml/2006/table">
            <a:tbl>
              <a:tblPr firstRow="1" firstCol="1" bandRow="1">
                <a:tableStyleId>{5C22544A-7EE6-4342-B048-85BDC9FD1C3A}</a:tableStyleId>
              </a:tblPr>
              <a:tblGrid>
                <a:gridCol w="4426226"/>
                <a:gridCol w="5754094"/>
              </a:tblGrid>
              <a:tr h="281593">
                <a:tc>
                  <a:txBody>
                    <a:bodyPr/>
                    <a:lstStyle/>
                    <a:p>
                      <a:pPr algn="ctr">
                        <a:lnSpc>
                          <a:spcPct val="107000"/>
                        </a:lnSpc>
                        <a:spcAft>
                          <a:spcPts val="0"/>
                        </a:spcAft>
                      </a:pPr>
                      <a:r>
                        <a:rPr lang="tr-TR" sz="2400" dirty="0">
                          <a:effectLst/>
                        </a:rPr>
                        <a:t>İtici faktörler</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nchor="ctr"/>
                </a:tc>
                <a:tc>
                  <a:txBody>
                    <a:bodyPr/>
                    <a:lstStyle/>
                    <a:p>
                      <a:pPr algn="ctr">
                        <a:lnSpc>
                          <a:spcPct val="107000"/>
                        </a:lnSpc>
                        <a:spcAft>
                          <a:spcPts val="0"/>
                        </a:spcAft>
                      </a:pPr>
                      <a:r>
                        <a:rPr lang="tr-TR" sz="2400" dirty="0">
                          <a:effectLst/>
                        </a:rPr>
                        <a:t>Çekici faktörler</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nchor="ctr"/>
                </a:tc>
              </a:tr>
              <a:tr h="281593">
                <a:tc>
                  <a:txBody>
                    <a:bodyPr/>
                    <a:lstStyle/>
                    <a:p>
                      <a:pPr algn="just">
                        <a:lnSpc>
                          <a:spcPct val="107000"/>
                        </a:lnSpc>
                        <a:spcAft>
                          <a:spcPts val="0"/>
                        </a:spcAft>
                      </a:pPr>
                      <a:r>
                        <a:rPr lang="tr-TR" sz="1800">
                          <a:effectLst/>
                        </a:rPr>
                        <a:t>Kaçış arzusu</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Sahiller</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340503">
                <a:tc>
                  <a:txBody>
                    <a:bodyPr/>
                    <a:lstStyle/>
                    <a:p>
                      <a:pPr algn="just">
                        <a:lnSpc>
                          <a:spcPct val="107000"/>
                        </a:lnSpc>
                        <a:spcAft>
                          <a:spcPts val="0"/>
                        </a:spcAft>
                      </a:pPr>
                      <a:r>
                        <a:rPr lang="tr-TR" sz="1800" dirty="0">
                          <a:effectLst/>
                        </a:rPr>
                        <a:t>Dinlenme ve huzur</a:t>
                      </a:r>
                      <a:endParaRPr lang="tr-TR" sz="16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Rekreasyon tesisleri</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Sağlık ve zindelik</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Tarihi yerler</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Macera</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Uygun fiyatlar</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340503">
                <a:tc>
                  <a:txBody>
                    <a:bodyPr/>
                    <a:lstStyle/>
                    <a:p>
                      <a:pPr algn="just">
                        <a:lnSpc>
                          <a:spcPct val="107000"/>
                        </a:lnSpc>
                        <a:spcAft>
                          <a:spcPts val="0"/>
                        </a:spcAft>
                      </a:pPr>
                      <a:r>
                        <a:rPr lang="tr-TR" sz="1800">
                          <a:effectLst/>
                        </a:rPr>
                        <a:t>Prestij</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dirty="0">
                          <a:effectLst/>
                        </a:rPr>
                        <a:t>Kültürel kaynaklar</a:t>
                      </a:r>
                      <a:endParaRPr lang="tr-TR" sz="16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Sosyal etkileşim</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Bozulmamış doğa</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Yenilik arayışı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Ulaşım kolaylığı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Keşif</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Karmaşık çevre</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İlişkileri güçlendirme</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İklim</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340503">
                <a:tc>
                  <a:txBody>
                    <a:bodyPr/>
                    <a:lstStyle/>
                    <a:p>
                      <a:pPr algn="just">
                        <a:lnSpc>
                          <a:spcPct val="107000"/>
                        </a:lnSpc>
                        <a:spcAft>
                          <a:spcPts val="0"/>
                        </a:spcAft>
                      </a:pPr>
                      <a:r>
                        <a:rPr lang="tr-TR" sz="1800">
                          <a:effectLst/>
                        </a:rPr>
                        <a:t>Kendini değerlendirme</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Güvenlik ve emniyet</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340503">
                <a:tc>
                  <a:txBody>
                    <a:bodyPr/>
                    <a:lstStyle/>
                    <a:p>
                      <a:pPr algn="just">
                        <a:lnSpc>
                          <a:spcPct val="107000"/>
                        </a:lnSpc>
                        <a:spcAft>
                          <a:spcPts val="0"/>
                        </a:spcAft>
                      </a:pPr>
                      <a:r>
                        <a:rPr lang="tr-TR" sz="1800" dirty="0">
                          <a:effectLst/>
                        </a:rPr>
                        <a:t>Regresyon (çekilme)</a:t>
                      </a:r>
                      <a:endParaRPr lang="tr-TR" sz="16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Alışveriş olanakları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510755">
                <a:tc>
                  <a:txBody>
                    <a:bodyPr/>
                    <a:lstStyle/>
                    <a:p>
                      <a:pPr algn="just">
                        <a:lnSpc>
                          <a:spcPct val="107000"/>
                        </a:lnSpc>
                        <a:spcAft>
                          <a:spcPts val="0"/>
                        </a:spcAft>
                      </a:pPr>
                      <a:r>
                        <a:rPr lang="tr-TR" sz="1800">
                          <a:effectLst/>
                        </a:rPr>
                        <a:t>Yeni şeyler öğrenme</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Popüler / ünlü kişileri görme olanakları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340503">
                <a:tc>
                  <a:txBody>
                    <a:bodyPr/>
                    <a:lstStyle/>
                    <a:p>
                      <a:pPr algn="just">
                        <a:lnSpc>
                          <a:spcPct val="107000"/>
                        </a:lnSpc>
                        <a:spcAft>
                          <a:spcPts val="0"/>
                        </a:spcAft>
                      </a:pPr>
                      <a:r>
                        <a:rPr lang="tr-TR" sz="1800">
                          <a:effectLst/>
                        </a:rPr>
                        <a:t>Şımartılma / rahatlama arzusu</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Popüler etkinlikler</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Eğlendirilme</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a:effectLst/>
                        </a:rPr>
                        <a:t>Manzara ve peyzaj</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r h="281593">
                <a:tc>
                  <a:txBody>
                    <a:bodyPr/>
                    <a:lstStyle/>
                    <a:p>
                      <a:pPr algn="just">
                        <a:lnSpc>
                          <a:spcPct val="107000"/>
                        </a:lnSpc>
                        <a:spcAft>
                          <a:spcPts val="0"/>
                        </a:spcAft>
                      </a:pPr>
                      <a:r>
                        <a:rPr lang="tr-TR" sz="1800">
                          <a:effectLst/>
                        </a:rPr>
                        <a:t>Hobiler</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c>
                  <a:txBody>
                    <a:bodyPr/>
                    <a:lstStyle/>
                    <a:p>
                      <a:pPr algn="just">
                        <a:lnSpc>
                          <a:spcPct val="107000"/>
                        </a:lnSpc>
                        <a:spcAft>
                          <a:spcPts val="0"/>
                        </a:spcAft>
                      </a:pPr>
                      <a:r>
                        <a:rPr lang="tr-TR" sz="1800" dirty="0">
                          <a:effectLst/>
                        </a:rPr>
                        <a:t>Kaliteli konaklama</a:t>
                      </a:r>
                      <a:endParaRPr lang="tr-TR" sz="16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27640" marR="27640" marT="0" marB="0"/>
                </a:tc>
              </a:tr>
            </a:tbl>
          </a:graphicData>
        </a:graphic>
      </p:graphicFrame>
    </p:spTree>
    <p:extLst>
      <p:ext uri="{BB962C8B-B14F-4D97-AF65-F5344CB8AC3E}">
        <p14:creationId xmlns:p14="http://schemas.microsoft.com/office/powerpoint/2010/main" val="961089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rmAutofit/>
          </a:bodyPr>
          <a:lstStyle/>
          <a:p>
            <a:r>
              <a:rPr lang="tr-TR" sz="4000" b="1" dirty="0"/>
              <a:t>BÖLÜM 2: ULUSLARARASI TURİZM TALEBİ VE TÜRKİYE</a:t>
            </a:r>
          </a:p>
        </p:txBody>
      </p:sp>
      <p:sp>
        <p:nvSpPr>
          <p:cNvPr id="10" name="İçerik Yer Tutucusu 9"/>
          <p:cNvSpPr>
            <a:spLocks noGrp="1"/>
          </p:cNvSpPr>
          <p:nvPr>
            <p:ph idx="1"/>
          </p:nvPr>
        </p:nvSpPr>
        <p:spPr>
          <a:xfrm>
            <a:off x="1097280" y="1794934"/>
            <a:ext cx="10058400" cy="4538133"/>
          </a:xfrm>
        </p:spPr>
        <p:txBody>
          <a:bodyPr>
            <a:normAutofit lnSpcReduction="10000"/>
          </a:bodyPr>
          <a:lstStyle/>
          <a:p>
            <a:pPr marL="342900" lvl="1" indent="-342900">
              <a:spcBef>
                <a:spcPts val="1200"/>
              </a:spcBef>
              <a:spcAft>
                <a:spcPts val="200"/>
              </a:spcAft>
              <a:buSzPct val="100000"/>
            </a:pPr>
            <a:r>
              <a:rPr lang="tr-TR" sz="2200" b="1" dirty="0"/>
              <a:t>Turizm Talebi ve </a:t>
            </a:r>
            <a:r>
              <a:rPr lang="tr-TR" sz="2200" b="1" dirty="0" smtClean="0"/>
              <a:t>Özellikleri</a:t>
            </a:r>
          </a:p>
          <a:p>
            <a:pPr marL="342900" lvl="1" indent="-342900">
              <a:spcBef>
                <a:spcPts val="1200"/>
              </a:spcBef>
              <a:spcAft>
                <a:spcPts val="200"/>
              </a:spcAft>
              <a:buSzPct val="100000"/>
            </a:pPr>
            <a:r>
              <a:rPr lang="tr-TR" sz="2200" b="1" dirty="0" smtClean="0"/>
              <a:t>Uluslararası Turizm Talebini Etkileyen Faktörler</a:t>
            </a:r>
          </a:p>
          <a:p>
            <a:pPr marL="525780" lvl="2" indent="-342900">
              <a:spcBef>
                <a:spcPts val="1200"/>
              </a:spcBef>
              <a:spcAft>
                <a:spcPts val="200"/>
              </a:spcAft>
              <a:buSzPct val="100000"/>
            </a:pPr>
            <a:r>
              <a:rPr lang="tr-TR" sz="2000" b="1" dirty="0" smtClean="0"/>
              <a:t>Ekonomik Faktörler</a:t>
            </a:r>
          </a:p>
          <a:p>
            <a:pPr marL="525780" lvl="2" indent="-342900">
              <a:spcBef>
                <a:spcPts val="1200"/>
              </a:spcBef>
              <a:spcAft>
                <a:spcPts val="200"/>
              </a:spcAft>
              <a:buSzPct val="100000"/>
            </a:pPr>
            <a:r>
              <a:rPr lang="tr-TR" sz="2000" b="1" dirty="0" smtClean="0"/>
              <a:t>Sosyal Faktörler</a:t>
            </a:r>
          </a:p>
          <a:p>
            <a:pPr marL="525780" lvl="3" indent="-342900">
              <a:spcBef>
                <a:spcPts val="1200"/>
              </a:spcBef>
              <a:spcAft>
                <a:spcPts val="200"/>
              </a:spcAft>
              <a:buSzPct val="100000"/>
            </a:pPr>
            <a:r>
              <a:rPr lang="tr-TR" sz="2000" b="1" dirty="0" smtClean="0"/>
              <a:t>Politik </a:t>
            </a:r>
            <a:r>
              <a:rPr lang="tr-TR" sz="2000" b="1" dirty="0"/>
              <a:t>Ve Yasal Faktörler</a:t>
            </a:r>
          </a:p>
          <a:p>
            <a:pPr marL="525780" lvl="3" indent="-342900">
              <a:spcBef>
                <a:spcPts val="1200"/>
              </a:spcBef>
              <a:spcAft>
                <a:spcPts val="200"/>
              </a:spcAft>
              <a:buSzPct val="100000"/>
            </a:pPr>
            <a:r>
              <a:rPr lang="tr-TR" sz="2000" b="1" dirty="0"/>
              <a:t>Psikolojik Faktörler</a:t>
            </a:r>
          </a:p>
          <a:p>
            <a:pPr marL="342900" lvl="1" indent="-342900">
              <a:spcBef>
                <a:spcPts val="1200"/>
              </a:spcBef>
              <a:spcAft>
                <a:spcPts val="200"/>
              </a:spcAft>
              <a:buSzPct val="100000"/>
            </a:pPr>
            <a:r>
              <a:rPr lang="tr-TR" sz="2200" b="1" dirty="0"/>
              <a:t>Turizm Talebini Kısıtlayan </a:t>
            </a:r>
            <a:r>
              <a:rPr lang="tr-TR" sz="2200" b="1" dirty="0" smtClean="0"/>
              <a:t>Faktörler</a:t>
            </a:r>
          </a:p>
          <a:p>
            <a:pPr marL="525780" lvl="2" indent="-342900">
              <a:spcBef>
                <a:spcPts val="1200"/>
              </a:spcBef>
              <a:spcAft>
                <a:spcPts val="200"/>
              </a:spcAft>
              <a:buSzPct val="100000"/>
            </a:pPr>
            <a:r>
              <a:rPr lang="tr-TR" sz="2000" b="1" dirty="0"/>
              <a:t>Devlet </a:t>
            </a:r>
            <a:r>
              <a:rPr lang="tr-TR" sz="2000" b="1" dirty="0" smtClean="0"/>
              <a:t>Kontrolleri	</a:t>
            </a:r>
          </a:p>
          <a:p>
            <a:pPr marL="525780" lvl="2" indent="-342900">
              <a:spcBef>
                <a:spcPts val="1200"/>
              </a:spcBef>
              <a:spcAft>
                <a:spcPts val="200"/>
              </a:spcAft>
              <a:buSzPct val="100000"/>
            </a:pPr>
            <a:r>
              <a:rPr lang="tr-TR" sz="2000" b="1" dirty="0" smtClean="0"/>
              <a:t>Seyahatlerin Vergilendirilmesi	</a:t>
            </a:r>
          </a:p>
          <a:p>
            <a:pPr marL="525780" lvl="2" indent="-342900">
              <a:spcBef>
                <a:spcPts val="1200"/>
              </a:spcBef>
              <a:spcAft>
                <a:spcPts val="200"/>
              </a:spcAft>
              <a:buSzPct val="100000"/>
            </a:pPr>
            <a:r>
              <a:rPr lang="tr-TR" sz="2000" b="1" dirty="0" smtClean="0"/>
              <a:t>Uluslararası </a:t>
            </a:r>
            <a:r>
              <a:rPr lang="tr-TR" sz="2000" b="1" dirty="0"/>
              <a:t>Siyasi Ortam</a:t>
            </a:r>
            <a:endParaRPr lang="tr-TR" sz="2000" b="1" dirty="0" smtClean="0"/>
          </a:p>
          <a:p>
            <a:endParaRPr lang="tr-TR" sz="2400" b="1" dirty="0"/>
          </a:p>
        </p:txBody>
      </p:sp>
    </p:spTree>
    <p:extLst>
      <p:ext uri="{BB962C8B-B14F-4D97-AF65-F5344CB8AC3E}">
        <p14:creationId xmlns:p14="http://schemas.microsoft.com/office/powerpoint/2010/main" val="2924512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rmAutofit/>
          </a:bodyPr>
          <a:lstStyle/>
          <a:p>
            <a:r>
              <a:rPr lang="tr-TR" sz="4000" b="1" dirty="0"/>
              <a:t>BÖLÜM 2: ULUSLARARASI TURİZM TALEBİ VE TÜRKİYE</a:t>
            </a:r>
          </a:p>
        </p:txBody>
      </p:sp>
      <p:sp>
        <p:nvSpPr>
          <p:cNvPr id="10" name="İçerik Yer Tutucusu 9"/>
          <p:cNvSpPr>
            <a:spLocks noGrp="1"/>
          </p:cNvSpPr>
          <p:nvPr>
            <p:ph idx="1"/>
          </p:nvPr>
        </p:nvSpPr>
        <p:spPr/>
        <p:txBody>
          <a:bodyPr>
            <a:normAutofit/>
          </a:bodyPr>
          <a:lstStyle/>
          <a:p>
            <a:pPr marL="342900" lvl="2" indent="-342900">
              <a:spcBef>
                <a:spcPts val="1200"/>
              </a:spcBef>
              <a:spcAft>
                <a:spcPts val="200"/>
              </a:spcAft>
              <a:buSzPct val="100000"/>
              <a:buFont typeface="Wingdings" panose="05000000000000000000" pitchFamily="2" charset="2"/>
              <a:buChar char="Ø"/>
            </a:pPr>
            <a:r>
              <a:rPr lang="tr-TR" sz="4400" b="1" dirty="0" smtClean="0"/>
              <a:t>Türkiye’nin </a:t>
            </a:r>
            <a:r>
              <a:rPr lang="tr-TR" sz="4400" b="1" dirty="0"/>
              <a:t>Turizm Pazar </a:t>
            </a:r>
            <a:r>
              <a:rPr lang="tr-TR" sz="4400" b="1" dirty="0" smtClean="0"/>
              <a:t>Yapısı</a:t>
            </a:r>
            <a:br>
              <a:rPr lang="tr-TR" sz="4400" b="1" dirty="0" smtClean="0"/>
            </a:br>
            <a:endParaRPr lang="tr-TR" sz="4400" b="1" dirty="0"/>
          </a:p>
          <a:p>
            <a:pPr marL="342900" lvl="2" indent="-342900">
              <a:spcBef>
                <a:spcPts val="1200"/>
              </a:spcBef>
              <a:spcAft>
                <a:spcPts val="200"/>
              </a:spcAft>
              <a:buSzPct val="100000"/>
              <a:buFont typeface="Wingdings" panose="05000000000000000000" pitchFamily="2" charset="2"/>
              <a:buChar char="Ø"/>
            </a:pPr>
            <a:r>
              <a:rPr lang="tr-TR" sz="4400" b="1" dirty="0"/>
              <a:t>İstanbul’un Turizm Pazar Yapısı</a:t>
            </a:r>
          </a:p>
          <a:p>
            <a:endParaRPr lang="tr-TR" sz="2400" b="1" dirty="0"/>
          </a:p>
        </p:txBody>
      </p:sp>
    </p:spTree>
    <p:extLst>
      <p:ext uri="{BB962C8B-B14F-4D97-AF65-F5344CB8AC3E}">
        <p14:creationId xmlns:p14="http://schemas.microsoft.com/office/powerpoint/2010/main" val="291872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200" b="1" dirty="0"/>
              <a:t>BÖLÜM 3: ASYA PASİFİK BÖLGESİ TURİZM PAZARININ ÖZELLİKLERİ VE TÜRKYE’YE YÖNELİK TURİZM TALEP YAPISININ İNCELENMESİ</a:t>
            </a:r>
          </a:p>
        </p:txBody>
      </p:sp>
      <p:sp>
        <p:nvSpPr>
          <p:cNvPr id="10" name="İçerik Yer Tutucusu 9"/>
          <p:cNvSpPr>
            <a:spLocks noGrp="1"/>
          </p:cNvSpPr>
          <p:nvPr>
            <p:ph idx="1"/>
          </p:nvPr>
        </p:nvSpPr>
        <p:spPr>
          <a:xfrm>
            <a:off x="1097280" y="1845734"/>
            <a:ext cx="10058400" cy="4513502"/>
          </a:xfrm>
        </p:spPr>
        <p:txBody>
          <a:bodyPr>
            <a:normAutofit/>
          </a:bodyPr>
          <a:lstStyle/>
          <a:p>
            <a:pPr marL="457200" lvl="3" indent="-457200">
              <a:spcBef>
                <a:spcPts val="1200"/>
              </a:spcBef>
              <a:spcAft>
                <a:spcPts val="200"/>
              </a:spcAft>
              <a:buSzPct val="100000"/>
              <a:buFont typeface="Wingdings" panose="05000000000000000000" pitchFamily="2" charset="2"/>
              <a:buChar char="Ø"/>
            </a:pPr>
            <a:r>
              <a:rPr lang="tr-TR" sz="3600" dirty="0"/>
              <a:t>Bu bölümde Asya Pasifik bölgesinin temel sosyal ve ekonomik özellikleri incelenerek bölgede ekonomik gelişmişlik ve seyahat eğilimleri bakımından öne çıkan ülkeler turizm potansiyeli açısından irdelenmektedir. </a:t>
            </a:r>
            <a:endParaRPr lang="tr-TR" sz="3600" b="1" i="1" dirty="0"/>
          </a:p>
          <a:p>
            <a:endParaRPr lang="tr-TR" sz="4800" b="1" dirty="0"/>
          </a:p>
        </p:txBody>
      </p:sp>
    </p:spTree>
    <p:extLst>
      <p:ext uri="{BB962C8B-B14F-4D97-AF65-F5344CB8AC3E}">
        <p14:creationId xmlns:p14="http://schemas.microsoft.com/office/powerpoint/2010/main" val="1551361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1"/>
            <a:r>
              <a:rPr lang="tr-TR" sz="4000" b="1" dirty="0"/>
              <a:t>Asya Pasifik Bölgesinin Turizm Pazarı</a:t>
            </a:r>
            <a:endParaRPr lang="tr-TR" sz="4400" b="1" dirty="0"/>
          </a:p>
        </p:txBody>
      </p:sp>
      <p:sp>
        <p:nvSpPr>
          <p:cNvPr id="10" name="İçerik Yer Tutucusu 9"/>
          <p:cNvSpPr>
            <a:spLocks noGrp="1"/>
          </p:cNvSpPr>
          <p:nvPr>
            <p:ph idx="1"/>
          </p:nvPr>
        </p:nvSpPr>
        <p:spPr>
          <a:xfrm>
            <a:off x="1097280" y="1845734"/>
            <a:ext cx="10058400" cy="4513502"/>
          </a:xfrm>
        </p:spPr>
        <p:txBody>
          <a:bodyPr>
            <a:normAutofit fontScale="92500"/>
          </a:bodyPr>
          <a:lstStyle/>
          <a:p>
            <a:pPr marL="342900" lvl="3" indent="-342900">
              <a:spcBef>
                <a:spcPts val="1200"/>
              </a:spcBef>
              <a:spcAft>
                <a:spcPts val="200"/>
              </a:spcAft>
              <a:buSzPct val="100000"/>
              <a:buFont typeface="Wingdings" panose="05000000000000000000" pitchFamily="2" charset="2"/>
              <a:buChar char="Ø"/>
            </a:pPr>
            <a:r>
              <a:rPr lang="tr-TR" sz="2400" dirty="0"/>
              <a:t>1950’den 2000’li yıllara kadar turizm endüstrisinin ana hareket noktalarını Avrupa ve Amerika kıtaları oluşturmuştur. 2002 yılından sonra ise Asya Pasifik bölgesinin Avrupa’dan sonra ikinci öneme sahip bölge konumuna geldiği görülmektedir. </a:t>
            </a:r>
            <a:endParaRPr lang="tr-TR" sz="2400" dirty="0" smtClean="0"/>
          </a:p>
          <a:p>
            <a:pPr marL="342900" lvl="3" indent="-342900">
              <a:spcBef>
                <a:spcPts val="1200"/>
              </a:spcBef>
              <a:spcAft>
                <a:spcPts val="200"/>
              </a:spcAft>
              <a:buSzPct val="100000"/>
              <a:buFont typeface="Wingdings" panose="05000000000000000000" pitchFamily="2" charset="2"/>
              <a:buChar char="Ø"/>
            </a:pPr>
            <a:r>
              <a:rPr lang="tr-TR" sz="2400" dirty="0"/>
              <a:t>UNWTO 2010 ile 2030 yılları arasında küresel turizm hareketlerinin dünya genelinde yılda ortalama %3,3 oranında artacağını öngörmektedir. Avrupa’nın 2010 da %50 olan pazar payının 2030 yılına gelindiğinde %9’luk bir azalış ile %41 seviyelerine gerileyeceği, Avrupa’dan kopan bu %9’luk talebin ise ağırlıklı olarak Asya Pasifik ülkelerine yöneleceği öngörülmektedir. 2020 yılında yurt dışına en çok turist gönderecek ilk on ülke içerisinde Japonya ve Çinin yer alacağı tahmin edilmektedir </a:t>
            </a:r>
            <a:endParaRPr lang="tr-TR" sz="2400" dirty="0" smtClean="0"/>
          </a:p>
          <a:p>
            <a:pPr marL="342900" lvl="3" indent="-342900">
              <a:spcBef>
                <a:spcPts val="1200"/>
              </a:spcBef>
              <a:spcAft>
                <a:spcPts val="200"/>
              </a:spcAft>
              <a:buSzPct val="100000"/>
              <a:buFont typeface="Wingdings" panose="05000000000000000000" pitchFamily="2" charset="2"/>
              <a:buChar char="Ø"/>
            </a:pPr>
            <a:r>
              <a:rPr lang="tr-TR" sz="2400" dirty="0"/>
              <a:t>Son yıllarda Asya Pasifik bölgesinin hem ekonomik anlamda hem de seyahat sektörünün her alanında güçlü bir büyüme içerisinde olduğu görülmektedir. Seyahat sektöründeki talebin büyük çoğunluğunu harcanabilir gelir seviyesi yükselen orta sınıf kesimi oluşturmaktadır. </a:t>
            </a:r>
            <a:endParaRPr lang="tr-TR" sz="2400" b="1" i="1" dirty="0"/>
          </a:p>
          <a:p>
            <a:endParaRPr lang="tr-TR" sz="2400" b="1" dirty="0"/>
          </a:p>
        </p:txBody>
      </p:sp>
    </p:spTree>
    <p:extLst>
      <p:ext uri="{BB962C8B-B14F-4D97-AF65-F5344CB8AC3E}">
        <p14:creationId xmlns:p14="http://schemas.microsoft.com/office/powerpoint/2010/main" val="1262054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1"/>
            <a:r>
              <a:rPr lang="tr-TR" sz="4000" b="1" dirty="0"/>
              <a:t>Asya Pasifik Bölgesinin Turizm Pazarı</a:t>
            </a:r>
            <a:endParaRPr lang="tr-TR" sz="4400" b="1" dirty="0"/>
          </a:p>
        </p:txBody>
      </p:sp>
      <p:sp>
        <p:nvSpPr>
          <p:cNvPr id="10" name="İçerik Yer Tutucusu 9"/>
          <p:cNvSpPr>
            <a:spLocks noGrp="1"/>
          </p:cNvSpPr>
          <p:nvPr>
            <p:ph idx="1"/>
          </p:nvPr>
        </p:nvSpPr>
        <p:spPr>
          <a:xfrm>
            <a:off x="1097280" y="1845734"/>
            <a:ext cx="10058400" cy="4513502"/>
          </a:xfrm>
        </p:spPr>
        <p:txBody>
          <a:bodyPr>
            <a:noAutofit/>
          </a:bodyPr>
          <a:lstStyle/>
          <a:p>
            <a:pPr algn="just"/>
            <a:r>
              <a:rPr lang="tr-TR" sz="2600" dirty="0" smtClean="0"/>
              <a:t>ITB (Berlin Uluslararası Turizm Fuarı) her yıl araştırma kuruluşlarına yaptırdığı dünya seyahat eğilimleri raporu 2016 yılının ilk sekiz ayına yönelik sonuçları açıklanmıştır. Buna göre terör saldırıları ve siyasal çatışmaların dünya genelinde seyahatleri etkilemediği belirtilen raporda dünya seyahat sektörünün büyüme trendini sürdürdüğü, büyümede lokomotifin ise Asya olduğu vurgulanmıştır. </a:t>
            </a:r>
            <a:r>
              <a:rPr lang="tr-TR" sz="2600" dirty="0" smtClean="0">
                <a:solidFill>
                  <a:srgbClr val="FF0000"/>
                </a:solidFill>
              </a:rPr>
              <a:t>Rapora göre Asya’da büyük bir yükseliş beklenirken </a:t>
            </a:r>
            <a:r>
              <a:rPr lang="tr-TR" sz="2600" dirty="0" smtClean="0"/>
              <a:t>ABD’de orta düzeyde yükseliş beklenmektedir. </a:t>
            </a:r>
            <a:r>
              <a:rPr lang="tr-TR" sz="2600" dirty="0" smtClean="0">
                <a:solidFill>
                  <a:srgbClr val="FF0000"/>
                </a:solidFill>
              </a:rPr>
              <a:t>Asya’nın 2016 yılında yurt dışı seyahatlerde başı çeken bölgenin % 18 artış ile Çin olurken bu ülkeyi % 11’lik artış ile Güney Kore izlemiştir. UNWTO ile örtüşen bu verilere göre 2017’de tüm olumsuzluklara rağmen Asya’daki yurt dışı seyahatlerde % 6’lık bir artış öngörülmektedir </a:t>
            </a:r>
            <a:endParaRPr lang="tr-TR" sz="2600" b="1" dirty="0">
              <a:solidFill>
                <a:srgbClr val="FF0000"/>
              </a:solidFill>
            </a:endParaRPr>
          </a:p>
        </p:txBody>
      </p:sp>
    </p:spTree>
    <p:extLst>
      <p:ext uri="{BB962C8B-B14F-4D97-AF65-F5344CB8AC3E}">
        <p14:creationId xmlns:p14="http://schemas.microsoft.com/office/powerpoint/2010/main" val="3104189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200" b="1" dirty="0"/>
              <a:t>Asya Pasifik Turizm Pazarının Genel Özellikleri</a:t>
            </a:r>
          </a:p>
        </p:txBody>
      </p:sp>
      <p:sp>
        <p:nvSpPr>
          <p:cNvPr id="10" name="İçerik Yer Tutucusu 9"/>
          <p:cNvSpPr>
            <a:spLocks noGrp="1"/>
          </p:cNvSpPr>
          <p:nvPr>
            <p:ph idx="1"/>
          </p:nvPr>
        </p:nvSpPr>
        <p:spPr>
          <a:xfrm>
            <a:off x="1097280" y="1845734"/>
            <a:ext cx="10058400" cy="4513502"/>
          </a:xfrm>
        </p:spPr>
        <p:txBody>
          <a:bodyPr>
            <a:normAutofit/>
          </a:bodyPr>
          <a:lstStyle/>
          <a:p>
            <a:r>
              <a:rPr lang="tr-TR" sz="2400" dirty="0"/>
              <a:t>1980 ve 1990’lı yıllarda Asya Pasifik bölgesi uluslararası turizm hareketleri açısından benzeri görülmemiş bir gelişme dönemi geçirdiği görülmektedir. </a:t>
            </a:r>
            <a:endParaRPr lang="tr-TR" sz="2400" dirty="0" smtClean="0"/>
          </a:p>
          <a:p>
            <a:r>
              <a:rPr lang="tr-TR" sz="2400" dirty="0"/>
              <a:t>Dünya’da en çok turist ağırlayan ve gönderen bölgenin Avrupa’dan sonra Asya Pasifik bölgesi olduğu bilinmektedir. Asya Pasifik bölgesinde yer alan ülkeler sahip oldukları nüfus ile de dünyada önemli yer </a:t>
            </a:r>
            <a:r>
              <a:rPr lang="tr-TR" sz="2400" dirty="0" smtClean="0"/>
              <a:t>tutmaktadırlar</a:t>
            </a:r>
          </a:p>
          <a:p>
            <a:r>
              <a:rPr lang="tr-TR" sz="2400" dirty="0"/>
              <a:t>Bu nüfus üzerinde milli gelir ve harcanabilir gelirin artması ile birlikte önemli bir turizm talebi ortaya çıkmaktadır. </a:t>
            </a:r>
            <a:endParaRPr lang="tr-TR" sz="2400" b="1" dirty="0"/>
          </a:p>
        </p:txBody>
      </p:sp>
    </p:spTree>
    <p:extLst>
      <p:ext uri="{BB962C8B-B14F-4D97-AF65-F5344CB8AC3E}">
        <p14:creationId xmlns:p14="http://schemas.microsoft.com/office/powerpoint/2010/main" val="2603574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200" b="1" dirty="0"/>
              <a:t>Asya Pasifik Ülkelerinden Dünyaya Seyahat Sayıları (000)</a:t>
            </a:r>
          </a:p>
        </p:txBody>
      </p:sp>
      <p:graphicFrame>
        <p:nvGraphicFramePr>
          <p:cNvPr id="2" name="İçerik Yer Tutucusu 1"/>
          <p:cNvGraphicFramePr>
            <a:graphicFrameLocks noGrp="1"/>
          </p:cNvGraphicFramePr>
          <p:nvPr>
            <p:ph idx="1"/>
            <p:extLst>
              <p:ext uri="{D42A27DB-BD31-4B8C-83A1-F6EECF244321}">
                <p14:modId xmlns:p14="http://schemas.microsoft.com/office/powerpoint/2010/main" val="2558165987"/>
              </p:ext>
            </p:extLst>
          </p:nvPr>
        </p:nvGraphicFramePr>
        <p:xfrm>
          <a:off x="1096963" y="1851655"/>
          <a:ext cx="10058401" cy="4411984"/>
        </p:xfrm>
        <a:graphic>
          <a:graphicData uri="http://schemas.openxmlformats.org/drawingml/2006/table">
            <a:tbl>
              <a:tblPr firstRow="1" firstCol="1" bandRow="1">
                <a:tableStyleId>{5C22544A-7EE6-4342-B048-85BDC9FD1C3A}</a:tableStyleId>
              </a:tblPr>
              <a:tblGrid>
                <a:gridCol w="1593251"/>
                <a:gridCol w="1428293"/>
                <a:gridCol w="1428293"/>
                <a:gridCol w="1428293"/>
                <a:gridCol w="1428293"/>
                <a:gridCol w="1559052"/>
                <a:gridCol w="1192926"/>
              </a:tblGrid>
              <a:tr h="410743">
                <a:tc>
                  <a:txBody>
                    <a:bodyPr/>
                    <a:lstStyle/>
                    <a:p>
                      <a:pPr>
                        <a:lnSpc>
                          <a:spcPct val="107000"/>
                        </a:lnSpc>
                        <a:spcAft>
                          <a:spcPts val="0"/>
                        </a:spcAft>
                      </a:pPr>
                      <a:r>
                        <a:rPr lang="tr-TR" sz="1800" dirty="0">
                          <a:effectLst/>
                        </a:rPr>
                        <a:t>Ülkeler / Yıllar</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2010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2011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2012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2013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2014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2015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04554">
                <a:tc>
                  <a:txBody>
                    <a:bodyPr/>
                    <a:lstStyle/>
                    <a:p>
                      <a:pPr>
                        <a:lnSpc>
                          <a:spcPct val="107000"/>
                        </a:lnSpc>
                        <a:spcAft>
                          <a:spcPts val="0"/>
                        </a:spcAft>
                      </a:pPr>
                      <a:r>
                        <a:rPr lang="tr-TR" sz="1800">
                          <a:effectLst/>
                        </a:rPr>
                        <a:t>Çin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57.386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70.250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83.183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98.185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107.276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116.886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Güney Kore</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12.488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12.694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13.737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14.846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16.081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19.310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Avustralya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7.103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7.788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8.212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8.768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9.114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effectLst/>
                        </a:rPr>
                        <a:t>9.459</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Hindistan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12.988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13.994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14.920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16.626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18.330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20.376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Japonya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16.637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effectLst/>
                        </a:rPr>
                        <a:t>16.994</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18.491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17.473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16.903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16.214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Malezya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Filipinler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Pakistan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Endonezya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6.235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6.750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7.454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8.025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8.074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8.176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0743">
                <a:tc>
                  <a:txBody>
                    <a:bodyPr/>
                    <a:lstStyle/>
                    <a:p>
                      <a:pPr>
                        <a:lnSpc>
                          <a:spcPct val="107000"/>
                        </a:lnSpc>
                        <a:spcAft>
                          <a:spcPts val="0"/>
                        </a:spcAft>
                      </a:pPr>
                      <a:r>
                        <a:rPr lang="tr-TR" sz="1800">
                          <a:effectLst/>
                        </a:rPr>
                        <a:t>Tayvan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9.415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9.583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10.239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11.052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11.844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effectLst/>
                        </a:rPr>
                        <a:t>-</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11845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afik 4"/>
          <p:cNvGraphicFramePr>
            <a:graphicFrameLocks/>
          </p:cNvGraphicFramePr>
          <p:nvPr>
            <p:extLst>
              <p:ext uri="{D42A27DB-BD31-4B8C-83A1-F6EECF244321}">
                <p14:modId xmlns:p14="http://schemas.microsoft.com/office/powerpoint/2010/main" val="3232105503"/>
              </p:ext>
            </p:extLst>
          </p:nvPr>
        </p:nvGraphicFramePr>
        <p:xfrm>
          <a:off x="1097280" y="1727200"/>
          <a:ext cx="10058399" cy="4588933"/>
        </p:xfrm>
        <a:graphic>
          <a:graphicData uri="http://schemas.openxmlformats.org/drawingml/2006/chart">
            <c:chart xmlns:c="http://schemas.openxmlformats.org/drawingml/2006/chart" xmlns:r="http://schemas.openxmlformats.org/officeDocument/2006/relationships" r:id="rId3"/>
          </a:graphicData>
        </a:graphic>
      </p:graphicFrame>
      <p:sp>
        <p:nvSpPr>
          <p:cNvPr id="7" name="Unvan 5"/>
          <p:cNvSpPr>
            <a:spLocks noGrp="1"/>
          </p:cNvSpPr>
          <p:nvPr>
            <p:ph type="title"/>
          </p:nvPr>
        </p:nvSpPr>
        <p:spPr>
          <a:xfrm>
            <a:off x="1097280" y="286604"/>
            <a:ext cx="10058400" cy="966464"/>
          </a:xfrm>
        </p:spPr>
        <p:txBody>
          <a:bodyPr>
            <a:noAutofit/>
          </a:bodyPr>
          <a:lstStyle/>
          <a:p>
            <a:pPr lvl="2" algn="ctr"/>
            <a:r>
              <a:rPr lang="tr-TR" sz="3200" b="1" dirty="0" smtClean="0"/>
              <a:t>2015 YILI 10 AP ÜLKESİ VE DÜNYA (1.184)</a:t>
            </a:r>
            <a:endParaRPr lang="tr-TR" sz="3200" b="1" dirty="0"/>
          </a:p>
        </p:txBody>
      </p:sp>
    </p:spTree>
    <p:extLst>
      <p:ext uri="{BB962C8B-B14F-4D97-AF65-F5344CB8AC3E}">
        <p14:creationId xmlns:p14="http://schemas.microsoft.com/office/powerpoint/2010/main" val="23880595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b="1" dirty="0"/>
              <a:t>Ülkelerin Turizm Harcamaları (000.000)</a:t>
            </a:r>
            <a:endParaRPr lang="tr-TR" sz="44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559513459"/>
              </p:ext>
            </p:extLst>
          </p:nvPr>
        </p:nvGraphicFramePr>
        <p:xfrm>
          <a:off x="1096963" y="1828804"/>
          <a:ext cx="10058401" cy="4389115"/>
        </p:xfrm>
        <a:graphic>
          <a:graphicData uri="http://schemas.openxmlformats.org/drawingml/2006/table">
            <a:tbl>
              <a:tblPr firstRow="1" firstCol="1" bandRow="1">
                <a:tableStyleId>{5C22544A-7EE6-4342-B048-85BDC9FD1C3A}</a:tableStyleId>
              </a:tblPr>
              <a:tblGrid>
                <a:gridCol w="1746138"/>
                <a:gridCol w="1442375"/>
                <a:gridCol w="1442375"/>
                <a:gridCol w="1442375"/>
                <a:gridCol w="1333744"/>
                <a:gridCol w="1325697"/>
                <a:gridCol w="1325697"/>
              </a:tblGrid>
              <a:tr h="422820">
                <a:tc>
                  <a:txBody>
                    <a:bodyPr/>
                    <a:lstStyle/>
                    <a:p>
                      <a:pPr>
                        <a:lnSpc>
                          <a:spcPct val="107000"/>
                        </a:lnSpc>
                        <a:spcAft>
                          <a:spcPts val="0"/>
                        </a:spcAft>
                      </a:pPr>
                      <a:r>
                        <a:rPr lang="tr-TR" sz="2000">
                          <a:effectLst/>
                        </a:rPr>
                        <a:t>Ülkeler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136">
                <a:tc>
                  <a:txBody>
                    <a:bodyPr/>
                    <a:lstStyle/>
                    <a:p>
                      <a:pPr>
                        <a:lnSpc>
                          <a:spcPct val="107000"/>
                        </a:lnSpc>
                        <a:spcAft>
                          <a:spcPts val="0"/>
                        </a:spcAft>
                      </a:pPr>
                      <a:r>
                        <a:rPr lang="tr-TR" sz="2000">
                          <a:effectLst/>
                        </a:rPr>
                        <a:t>Çin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54.880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72.585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101.977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128.576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234.662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292.200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2820">
                <a:tc>
                  <a:txBody>
                    <a:bodyPr/>
                    <a:lstStyle/>
                    <a:p>
                      <a:pPr>
                        <a:lnSpc>
                          <a:spcPct val="107000"/>
                        </a:lnSpc>
                        <a:spcAft>
                          <a:spcPts val="0"/>
                        </a:spcAft>
                      </a:pPr>
                      <a:r>
                        <a:rPr lang="tr-TR" sz="2000">
                          <a:effectLst/>
                        </a:rPr>
                        <a:t>Güney Kore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20.788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22.195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22.934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24.459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26.136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27.559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32929">
                <a:tc>
                  <a:txBody>
                    <a:bodyPr/>
                    <a:lstStyle/>
                    <a:p>
                      <a:pPr>
                        <a:lnSpc>
                          <a:spcPct val="107000"/>
                        </a:lnSpc>
                        <a:spcAft>
                          <a:spcPts val="0"/>
                        </a:spcAft>
                      </a:pPr>
                      <a:r>
                        <a:rPr lang="tr-TR" sz="2000">
                          <a:effectLst/>
                        </a:rPr>
                        <a:t>Avustralya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27.851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effectLst/>
                        </a:rPr>
                        <a:t>33.967</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35.226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35.198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31.959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28.300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2820">
                <a:tc>
                  <a:txBody>
                    <a:bodyPr/>
                    <a:lstStyle/>
                    <a:p>
                      <a:pPr>
                        <a:lnSpc>
                          <a:spcPct val="107000"/>
                        </a:lnSpc>
                        <a:spcAft>
                          <a:spcPts val="0"/>
                        </a:spcAft>
                      </a:pPr>
                      <a:r>
                        <a:rPr lang="tr-TR" sz="2000">
                          <a:effectLst/>
                        </a:rPr>
                        <a:t>Hindistan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10.490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13.699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14.107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13.884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17.492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17.686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28490">
                <a:tc>
                  <a:txBody>
                    <a:bodyPr/>
                    <a:lstStyle/>
                    <a:p>
                      <a:pPr>
                        <a:lnSpc>
                          <a:spcPct val="107000"/>
                        </a:lnSpc>
                        <a:spcAft>
                          <a:spcPts val="0"/>
                        </a:spcAft>
                      </a:pPr>
                      <a:r>
                        <a:rPr lang="tr-TR" sz="2000">
                          <a:effectLst/>
                        </a:rPr>
                        <a:t>Japonya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39.306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39.760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40.967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32.244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28.609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23.165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2820">
                <a:tc>
                  <a:txBody>
                    <a:bodyPr/>
                    <a:lstStyle/>
                    <a:p>
                      <a:pPr>
                        <a:lnSpc>
                          <a:spcPct val="107000"/>
                        </a:lnSpc>
                        <a:spcAft>
                          <a:spcPts val="0"/>
                        </a:spcAft>
                      </a:pPr>
                      <a:r>
                        <a:rPr lang="tr-TR" sz="2000">
                          <a:effectLst/>
                        </a:rPr>
                        <a:t>Malezya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8.324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10.180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12.217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12.236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12.442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10.589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2820">
                <a:tc>
                  <a:txBody>
                    <a:bodyPr/>
                    <a:lstStyle/>
                    <a:p>
                      <a:pPr>
                        <a:lnSpc>
                          <a:spcPct val="107000"/>
                        </a:lnSpc>
                        <a:spcAft>
                          <a:spcPts val="0"/>
                        </a:spcAft>
                      </a:pPr>
                      <a:r>
                        <a:rPr lang="tr-TR" sz="2000">
                          <a:effectLst/>
                        </a:rPr>
                        <a:t>Filipinler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5.964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6.055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7.140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8.400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11.130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12.191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2820">
                <a:tc>
                  <a:txBody>
                    <a:bodyPr/>
                    <a:lstStyle/>
                    <a:p>
                      <a:pPr>
                        <a:lnSpc>
                          <a:spcPct val="107000"/>
                        </a:lnSpc>
                        <a:spcAft>
                          <a:spcPts val="0"/>
                        </a:spcAft>
                      </a:pPr>
                      <a:r>
                        <a:rPr lang="tr-TR" sz="2000">
                          <a:effectLst/>
                        </a:rPr>
                        <a:t>Pakistan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1.370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1.857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1.851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1.638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2.209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2.333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2820">
                <a:tc>
                  <a:txBody>
                    <a:bodyPr/>
                    <a:lstStyle/>
                    <a:p>
                      <a:pPr>
                        <a:lnSpc>
                          <a:spcPct val="107000"/>
                        </a:lnSpc>
                        <a:spcAft>
                          <a:spcPts val="0"/>
                        </a:spcAft>
                      </a:pPr>
                      <a:r>
                        <a:rPr lang="tr-TR" sz="2000">
                          <a:effectLst/>
                        </a:rPr>
                        <a:t>Endonezya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8.432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8.653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9.055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10.280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10.263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9.800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2820">
                <a:tc>
                  <a:txBody>
                    <a:bodyPr/>
                    <a:lstStyle/>
                    <a:p>
                      <a:pPr>
                        <a:lnSpc>
                          <a:spcPct val="107000"/>
                        </a:lnSpc>
                        <a:spcAft>
                          <a:spcPts val="0"/>
                        </a:spcAft>
                      </a:pPr>
                      <a:r>
                        <a:rPr lang="tr-TR" sz="2000">
                          <a:effectLst/>
                        </a:rPr>
                        <a:t>Tayvan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effectLst/>
                        </a:rPr>
                        <a:t> </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975307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200" b="1" dirty="0"/>
              <a:t>Asya Pasifik Turizm Pazarının Genel Özellikleri</a:t>
            </a:r>
          </a:p>
        </p:txBody>
      </p:sp>
      <p:pic>
        <p:nvPicPr>
          <p:cNvPr id="5" name="Resim 4" descr="C:\Users\Sau\YandexDisk\Ekran görüntüleri\2016-12-16_15-13-25.png"/>
          <p:cNvPicPr/>
          <p:nvPr/>
        </p:nvPicPr>
        <p:blipFill>
          <a:blip r:embed="rId2">
            <a:extLst>
              <a:ext uri="{28A0092B-C50C-407E-A947-70E740481C1C}">
                <a14:useLocalDpi xmlns:a14="http://schemas.microsoft.com/office/drawing/2010/main" val="0"/>
              </a:ext>
            </a:extLst>
          </a:blip>
          <a:srcRect/>
          <a:stretch>
            <a:fillRect/>
          </a:stretch>
        </p:blipFill>
        <p:spPr bwMode="auto">
          <a:xfrm>
            <a:off x="2308860" y="1845734"/>
            <a:ext cx="7509509" cy="4429335"/>
          </a:xfrm>
          <a:prstGeom prst="rect">
            <a:avLst/>
          </a:prstGeom>
          <a:noFill/>
          <a:ln>
            <a:noFill/>
          </a:ln>
        </p:spPr>
      </p:pic>
    </p:spTree>
    <p:extLst>
      <p:ext uri="{BB962C8B-B14F-4D97-AF65-F5344CB8AC3E}">
        <p14:creationId xmlns:p14="http://schemas.microsoft.com/office/powerpoint/2010/main" val="2340932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200" b="1" dirty="0"/>
              <a:t>Asya Pasifik Ülkelerinin En Çok Tercih Ettikleri Destinasyonlar (2015)</a:t>
            </a:r>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1168113201"/>
              </p:ext>
            </p:extLst>
          </p:nvPr>
        </p:nvGraphicFramePr>
        <p:xfrm>
          <a:off x="1222692" y="1737358"/>
          <a:ext cx="9806941" cy="4549142"/>
        </p:xfrm>
        <a:graphic>
          <a:graphicData uri="http://schemas.openxmlformats.org/drawingml/2006/table">
            <a:tbl>
              <a:tblPr firstRow="1" firstCol="1" bandRow="1">
                <a:tableStyleId>{5C22544A-7EE6-4342-B048-85BDC9FD1C3A}</a:tableStyleId>
              </a:tblPr>
              <a:tblGrid>
                <a:gridCol w="2343859"/>
                <a:gridCol w="1933929"/>
                <a:gridCol w="1784863"/>
                <a:gridCol w="1782902"/>
                <a:gridCol w="1961388"/>
              </a:tblGrid>
              <a:tr h="438236">
                <a:tc>
                  <a:txBody>
                    <a:bodyPr/>
                    <a:lstStyle/>
                    <a:p>
                      <a:pPr>
                        <a:lnSpc>
                          <a:spcPct val="107000"/>
                        </a:lnSpc>
                        <a:spcAft>
                          <a:spcPts val="0"/>
                        </a:spcAft>
                      </a:pPr>
                      <a:r>
                        <a:rPr lang="tr-TR" sz="2000" dirty="0">
                          <a:effectLst/>
                        </a:rPr>
                        <a:t>Ülkeler</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7720">
                <a:tc>
                  <a:txBody>
                    <a:bodyPr/>
                    <a:lstStyle/>
                    <a:p>
                      <a:pPr>
                        <a:lnSpc>
                          <a:spcPct val="107000"/>
                        </a:lnSpc>
                        <a:spcAft>
                          <a:spcPts val="0"/>
                        </a:spcAft>
                      </a:pPr>
                      <a:r>
                        <a:rPr lang="tr-TR" sz="2000">
                          <a:effectLst/>
                        </a:rPr>
                        <a:t>Çin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Güney Kore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Tayvan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Japonya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Hong Kong</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38236">
                <a:tc>
                  <a:txBody>
                    <a:bodyPr/>
                    <a:lstStyle/>
                    <a:p>
                      <a:pPr>
                        <a:lnSpc>
                          <a:spcPct val="107000"/>
                        </a:lnSpc>
                        <a:spcAft>
                          <a:spcPts val="0"/>
                        </a:spcAft>
                      </a:pPr>
                      <a:r>
                        <a:rPr lang="tr-TR" sz="2000">
                          <a:effectLst/>
                        </a:rPr>
                        <a:t>Güney Kore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Çin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Japonya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Amerika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Tayland</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067">
                <a:tc>
                  <a:txBody>
                    <a:bodyPr/>
                    <a:lstStyle/>
                    <a:p>
                      <a:pPr>
                        <a:lnSpc>
                          <a:spcPct val="107000"/>
                        </a:lnSpc>
                        <a:spcAft>
                          <a:spcPts val="0"/>
                        </a:spcAft>
                      </a:pPr>
                      <a:r>
                        <a:rPr lang="tr-TR" sz="2000">
                          <a:effectLst/>
                        </a:rPr>
                        <a:t>Avustralya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Yeni Zelanda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Endonezya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Amerika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İngiltere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38236">
                <a:tc>
                  <a:txBody>
                    <a:bodyPr/>
                    <a:lstStyle/>
                    <a:p>
                      <a:pPr>
                        <a:lnSpc>
                          <a:spcPct val="107000"/>
                        </a:lnSpc>
                        <a:spcAft>
                          <a:spcPts val="0"/>
                        </a:spcAft>
                      </a:pPr>
                      <a:r>
                        <a:rPr lang="tr-TR" sz="2000">
                          <a:effectLst/>
                        </a:rPr>
                        <a:t>Hindistan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Tayland</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Dubai</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Singapur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İngiltere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0467">
                <a:tc>
                  <a:txBody>
                    <a:bodyPr/>
                    <a:lstStyle/>
                    <a:p>
                      <a:pPr>
                        <a:lnSpc>
                          <a:spcPct val="107000"/>
                        </a:lnSpc>
                        <a:spcAft>
                          <a:spcPts val="0"/>
                        </a:spcAft>
                      </a:pPr>
                      <a:r>
                        <a:rPr lang="tr-TR" sz="2000">
                          <a:effectLst/>
                        </a:rPr>
                        <a:t>Japonya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Güney Kore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effectLst/>
                        </a:rPr>
                        <a:t>Tayvan</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Hong Kong</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Tayland</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38236">
                <a:tc>
                  <a:txBody>
                    <a:bodyPr/>
                    <a:lstStyle/>
                    <a:p>
                      <a:pPr>
                        <a:lnSpc>
                          <a:spcPct val="107000"/>
                        </a:lnSpc>
                        <a:spcAft>
                          <a:spcPts val="0"/>
                        </a:spcAft>
                      </a:pPr>
                      <a:r>
                        <a:rPr lang="tr-TR" sz="2000">
                          <a:effectLst/>
                        </a:rPr>
                        <a:t>Malezya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Singapur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Avustralya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Endonezya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Tayland</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38236">
                <a:tc>
                  <a:txBody>
                    <a:bodyPr/>
                    <a:lstStyle/>
                    <a:p>
                      <a:pPr>
                        <a:lnSpc>
                          <a:spcPct val="107000"/>
                        </a:lnSpc>
                        <a:spcAft>
                          <a:spcPts val="0"/>
                        </a:spcAft>
                      </a:pPr>
                      <a:r>
                        <a:rPr lang="tr-TR" sz="2000">
                          <a:effectLst/>
                        </a:rPr>
                        <a:t>Filipinler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Tayland</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Singapur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Hong Kong</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Japonya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38236">
                <a:tc>
                  <a:txBody>
                    <a:bodyPr/>
                    <a:lstStyle/>
                    <a:p>
                      <a:pPr>
                        <a:lnSpc>
                          <a:spcPct val="107000"/>
                        </a:lnSpc>
                        <a:spcAft>
                          <a:spcPts val="0"/>
                        </a:spcAft>
                      </a:pPr>
                      <a:r>
                        <a:rPr lang="tr-TR" sz="2000">
                          <a:effectLst/>
                        </a:rPr>
                        <a:t>Pakistan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38236">
                <a:tc>
                  <a:txBody>
                    <a:bodyPr/>
                    <a:lstStyle/>
                    <a:p>
                      <a:pPr>
                        <a:lnSpc>
                          <a:spcPct val="107000"/>
                        </a:lnSpc>
                        <a:spcAft>
                          <a:spcPts val="0"/>
                        </a:spcAft>
                      </a:pPr>
                      <a:r>
                        <a:rPr lang="tr-TR" sz="2000">
                          <a:effectLst/>
                        </a:rPr>
                        <a:t>Endonezya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38236">
                <a:tc>
                  <a:txBody>
                    <a:bodyPr/>
                    <a:lstStyle/>
                    <a:p>
                      <a:pPr>
                        <a:lnSpc>
                          <a:spcPct val="107000"/>
                        </a:lnSpc>
                        <a:spcAft>
                          <a:spcPts val="0"/>
                        </a:spcAft>
                      </a:pPr>
                      <a:r>
                        <a:rPr lang="tr-TR" sz="2000">
                          <a:effectLst/>
                        </a:rPr>
                        <a:t>Tayvan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effectLst/>
                        </a:rPr>
                        <a:t>-</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8437200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200" b="1" dirty="0"/>
              <a:t>Asya Pasifik Bölgesinin </a:t>
            </a:r>
            <a:r>
              <a:rPr lang="tr-TR" sz="3200" b="1" dirty="0" err="1"/>
              <a:t>Sosyo</a:t>
            </a:r>
            <a:r>
              <a:rPr lang="tr-TR" sz="3200" b="1" dirty="0"/>
              <a:t> - Ekonomik Yapı Özellikleri </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561693069"/>
              </p:ext>
            </p:extLst>
          </p:nvPr>
        </p:nvGraphicFramePr>
        <p:xfrm>
          <a:off x="1268732" y="1851664"/>
          <a:ext cx="9886949" cy="4411975"/>
        </p:xfrm>
        <a:graphic>
          <a:graphicData uri="http://schemas.openxmlformats.org/drawingml/2006/table">
            <a:tbl>
              <a:tblPr firstRow="1" firstCol="1" bandRow="1">
                <a:tableStyleId>{5C22544A-7EE6-4342-B048-85BDC9FD1C3A}</a:tableStyleId>
              </a:tblPr>
              <a:tblGrid>
                <a:gridCol w="2126188"/>
                <a:gridCol w="1212474"/>
                <a:gridCol w="1596094"/>
                <a:gridCol w="1855329"/>
                <a:gridCol w="1646081"/>
                <a:gridCol w="1450783"/>
              </a:tblGrid>
              <a:tr h="893414">
                <a:tc>
                  <a:txBody>
                    <a:bodyPr/>
                    <a:lstStyle/>
                    <a:p>
                      <a:pPr algn="just">
                        <a:lnSpc>
                          <a:spcPct val="107000"/>
                        </a:lnSpc>
                        <a:spcAft>
                          <a:spcPts val="0"/>
                        </a:spcAft>
                      </a:pPr>
                      <a:r>
                        <a:rPr lang="tr-TR" sz="1800">
                          <a:effectLst/>
                        </a:rPr>
                        <a:t>Ülke</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gridSpan="2">
                  <a:txBody>
                    <a:bodyPr/>
                    <a:lstStyle/>
                    <a:p>
                      <a:pPr>
                        <a:lnSpc>
                          <a:spcPct val="107000"/>
                        </a:lnSpc>
                        <a:spcAft>
                          <a:spcPts val="0"/>
                        </a:spcAft>
                      </a:pPr>
                      <a:r>
                        <a:rPr lang="tr-TR" sz="1800">
                          <a:effectLst/>
                        </a:rPr>
                        <a:t>Kişi Başı Milli Gelir ($) ve Büyüme Oranı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hMerge="1">
                  <a:txBody>
                    <a:bodyPr/>
                    <a:lstStyle/>
                    <a:p>
                      <a:endParaRPr lang="tr-TR"/>
                    </a:p>
                  </a:txBody>
                  <a:tcPr/>
                </a:tc>
                <a:tc>
                  <a:txBody>
                    <a:bodyPr/>
                    <a:lstStyle/>
                    <a:p>
                      <a:pPr algn="just">
                        <a:lnSpc>
                          <a:spcPct val="107000"/>
                        </a:lnSpc>
                        <a:spcAft>
                          <a:spcPts val="0"/>
                        </a:spcAft>
                      </a:pPr>
                      <a:r>
                        <a:rPr lang="tr-TR" sz="1800">
                          <a:effectLst/>
                        </a:rPr>
                        <a:t>Nüfus</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Yurt Dışı Seyahat Sayıları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Seyahat / Nüfus Oranı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245">
                <a:tc>
                  <a:txBody>
                    <a:bodyPr/>
                    <a:lstStyle/>
                    <a:p>
                      <a:pPr algn="just">
                        <a:lnSpc>
                          <a:spcPct val="107000"/>
                        </a:lnSpc>
                        <a:spcAft>
                          <a:spcPts val="0"/>
                        </a:spcAft>
                      </a:pPr>
                      <a:r>
                        <a:rPr lang="tr-TR" sz="1800">
                          <a:effectLst/>
                        </a:rPr>
                        <a:t>Çin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8.027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6.4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1.371.220.000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116.886.000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0,08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85646">
                <a:tc>
                  <a:txBody>
                    <a:bodyPr/>
                    <a:lstStyle/>
                    <a:p>
                      <a:pPr algn="just">
                        <a:lnSpc>
                          <a:spcPct val="107000"/>
                        </a:lnSpc>
                        <a:spcAft>
                          <a:spcPts val="0"/>
                        </a:spcAft>
                      </a:pPr>
                      <a:r>
                        <a:rPr lang="tr-TR" sz="1800">
                          <a:effectLst/>
                        </a:rPr>
                        <a:t>Güney Kore</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27.221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2.2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50.617.045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19.310.000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0,31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245">
                <a:tc>
                  <a:txBody>
                    <a:bodyPr/>
                    <a:lstStyle/>
                    <a:p>
                      <a:pPr algn="just">
                        <a:lnSpc>
                          <a:spcPct val="107000"/>
                        </a:lnSpc>
                        <a:spcAft>
                          <a:spcPts val="0"/>
                        </a:spcAft>
                      </a:pPr>
                      <a:r>
                        <a:rPr lang="tr-TR" sz="1800" dirty="0">
                          <a:effectLst/>
                        </a:rPr>
                        <a:t>Avustralya</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56.311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0.9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23.781.169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9.459.000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0,38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8100">
                <a:tc>
                  <a:txBody>
                    <a:bodyPr/>
                    <a:lstStyle/>
                    <a:p>
                      <a:pPr algn="just">
                        <a:lnSpc>
                          <a:spcPct val="107000"/>
                        </a:lnSpc>
                        <a:spcAft>
                          <a:spcPts val="0"/>
                        </a:spcAft>
                      </a:pPr>
                      <a:r>
                        <a:rPr lang="tr-TR" sz="1800">
                          <a:effectLst/>
                        </a:rPr>
                        <a:t>Hindistan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1.598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6.3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1.311.050.527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20.376.000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0,01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245">
                <a:tc>
                  <a:txBody>
                    <a:bodyPr/>
                    <a:lstStyle/>
                    <a:p>
                      <a:pPr algn="just">
                        <a:lnSpc>
                          <a:spcPct val="107000"/>
                        </a:lnSpc>
                        <a:spcAft>
                          <a:spcPts val="0"/>
                        </a:spcAft>
                      </a:pPr>
                      <a:r>
                        <a:rPr lang="tr-TR" sz="1800">
                          <a:effectLst/>
                        </a:rPr>
                        <a:t>Japonya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32.477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0.6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126.958.472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16.214.000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0,13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245">
                <a:tc>
                  <a:txBody>
                    <a:bodyPr/>
                    <a:lstStyle/>
                    <a:p>
                      <a:pPr algn="just">
                        <a:lnSpc>
                          <a:spcPct val="107000"/>
                        </a:lnSpc>
                        <a:spcAft>
                          <a:spcPts val="0"/>
                        </a:spcAft>
                      </a:pPr>
                      <a:r>
                        <a:rPr lang="tr-TR" sz="1800">
                          <a:effectLst/>
                        </a:rPr>
                        <a:t>Malezya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9.768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3.5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30.331.007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8100">
                <a:tc>
                  <a:txBody>
                    <a:bodyPr/>
                    <a:lstStyle/>
                    <a:p>
                      <a:pPr algn="just">
                        <a:lnSpc>
                          <a:spcPct val="107000"/>
                        </a:lnSpc>
                        <a:spcAft>
                          <a:spcPts val="0"/>
                        </a:spcAft>
                      </a:pPr>
                      <a:r>
                        <a:rPr lang="tr-TR" sz="1800">
                          <a:effectLst/>
                        </a:rPr>
                        <a:t>Pakistan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1.434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2.6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188.924.874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245">
                <a:tc>
                  <a:txBody>
                    <a:bodyPr/>
                    <a:lstStyle/>
                    <a:p>
                      <a:pPr algn="just">
                        <a:lnSpc>
                          <a:spcPct val="107000"/>
                        </a:lnSpc>
                        <a:spcAft>
                          <a:spcPts val="0"/>
                        </a:spcAft>
                      </a:pPr>
                      <a:r>
                        <a:rPr lang="tr-TR" sz="1800">
                          <a:effectLst/>
                        </a:rPr>
                        <a:t>Endonezya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3.346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3.5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257.563.815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8.176.000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0,03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245">
                <a:tc>
                  <a:txBody>
                    <a:bodyPr/>
                    <a:lstStyle/>
                    <a:p>
                      <a:pPr algn="just">
                        <a:lnSpc>
                          <a:spcPct val="107000"/>
                        </a:lnSpc>
                        <a:spcAft>
                          <a:spcPts val="0"/>
                        </a:spcAft>
                      </a:pPr>
                      <a:r>
                        <a:rPr lang="tr-TR" sz="1800">
                          <a:effectLst/>
                        </a:rPr>
                        <a:t>Filipinler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2.904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 4.3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100.699.395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5245">
                <a:tc>
                  <a:txBody>
                    <a:bodyPr/>
                    <a:lstStyle/>
                    <a:p>
                      <a:pPr algn="just">
                        <a:lnSpc>
                          <a:spcPct val="107000"/>
                        </a:lnSpc>
                        <a:spcAft>
                          <a:spcPts val="0"/>
                        </a:spcAft>
                      </a:pPr>
                      <a:r>
                        <a:rPr lang="tr-TR" sz="1800">
                          <a:effectLst/>
                        </a:rPr>
                        <a:t>Tayvan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46.738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07000"/>
                        </a:lnSpc>
                        <a:spcAft>
                          <a:spcPts val="0"/>
                        </a:spcAft>
                      </a:pPr>
                      <a:r>
                        <a:rPr lang="tr-TR" sz="1800">
                          <a:effectLst/>
                        </a:rPr>
                        <a:t>23.381.038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11.844.635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effectLst/>
                        </a:rPr>
                        <a:t>0,50</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418878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algn="ctr"/>
            <a:r>
              <a:rPr lang="tr-TR" sz="4000" b="1" dirty="0"/>
              <a:t>Ülkelerde Kişi Başı Milli Gelirin Zamansal Gelişimi (2010-2015 $)</a:t>
            </a:r>
            <a:endParaRPr lang="tr-TR" sz="3600" dirty="0"/>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3611713361"/>
              </p:ext>
            </p:extLst>
          </p:nvPr>
        </p:nvGraphicFramePr>
        <p:xfrm>
          <a:off x="1268730" y="1851659"/>
          <a:ext cx="9886948" cy="4304861"/>
        </p:xfrm>
        <a:graphic>
          <a:graphicData uri="http://schemas.openxmlformats.org/drawingml/2006/table">
            <a:tbl>
              <a:tblPr firstRow="1" firstCol="1" bandRow="1">
                <a:tableStyleId>{5C22544A-7EE6-4342-B048-85BDC9FD1C3A}</a:tableStyleId>
              </a:tblPr>
              <a:tblGrid>
                <a:gridCol w="1759956"/>
                <a:gridCol w="1228012"/>
                <a:gridCol w="1228012"/>
                <a:gridCol w="1417742"/>
                <a:gridCol w="1417742"/>
                <a:gridCol w="1417742"/>
                <a:gridCol w="1417742"/>
              </a:tblGrid>
              <a:tr h="388620">
                <a:tc>
                  <a:txBody>
                    <a:bodyPr/>
                    <a:lstStyle/>
                    <a:p>
                      <a:pPr algn="ctr">
                        <a:lnSpc>
                          <a:spcPct val="107000"/>
                        </a:lnSpc>
                        <a:spcAft>
                          <a:spcPts val="0"/>
                        </a:spcAft>
                        <a:tabLst>
                          <a:tab pos="2124075" algn="l"/>
                        </a:tabLst>
                      </a:pPr>
                      <a:r>
                        <a:rPr lang="tr-TR" sz="2400" dirty="0">
                          <a:effectLst/>
                        </a:rPr>
                        <a:t>Ülkeler</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2010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2011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2012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2013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2014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2015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Çin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4.560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5.633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6.337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7.077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7.683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8.027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Güney Kore</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22.151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24.155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24.454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dirty="0">
                          <a:effectLst/>
                        </a:rPr>
                        <a:t>25.997</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27989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27.221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Avustralya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51.845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62.216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67.646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67.652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61.995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56.311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Hindistan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1.345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1.461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1.447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1.456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1.576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1.598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Japonya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42.935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46.230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dirty="0">
                          <a:effectLst/>
                        </a:rPr>
                        <a:t>46.701</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38.549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36.152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32.477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Malezya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9.069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10.427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10.834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10.971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11.305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9.768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Pakistan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1.043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1.229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1.264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1.276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1.320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1.434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Endonezya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3.125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3.647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3.700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3.631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3.499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3.346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Filipinler</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2.145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2.371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2.604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2.786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2.873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2.904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tabLst>
                          <a:tab pos="2124075" algn="l"/>
                        </a:tabLst>
                      </a:pPr>
                      <a:r>
                        <a:rPr lang="tr-TR" sz="2400">
                          <a:effectLst/>
                        </a:rPr>
                        <a:t>Tayvan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38.592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40.777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42.220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43.745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a:effectLst/>
                        </a:rPr>
                        <a:t>46.090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2400" dirty="0">
                          <a:effectLst/>
                        </a:rPr>
                        <a:t>46.783</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4586649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algn="ctr"/>
            <a:r>
              <a:rPr lang="tr-TR" sz="4000" b="1" dirty="0"/>
              <a:t>Asya Pasifik Ülkelerinin GSYİH Yıllık Büyüme Oranları</a:t>
            </a:r>
            <a:endParaRPr lang="tr-TR" sz="36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51255354"/>
              </p:ext>
            </p:extLst>
          </p:nvPr>
        </p:nvGraphicFramePr>
        <p:xfrm>
          <a:off x="1280160" y="1908810"/>
          <a:ext cx="9875520" cy="4286249"/>
        </p:xfrm>
        <a:graphic>
          <a:graphicData uri="http://schemas.openxmlformats.org/drawingml/2006/table">
            <a:tbl>
              <a:tblPr firstRow="1" firstCol="1" bandRow="1">
                <a:tableStyleId>{5C22544A-7EE6-4342-B048-85BDC9FD1C3A}</a:tableStyleId>
              </a:tblPr>
              <a:tblGrid>
                <a:gridCol w="1708764"/>
                <a:gridCol w="1417794"/>
                <a:gridCol w="1417794"/>
                <a:gridCol w="1418884"/>
                <a:gridCol w="1418884"/>
                <a:gridCol w="1312086"/>
                <a:gridCol w="1181314"/>
              </a:tblGrid>
              <a:tr h="389659">
                <a:tc>
                  <a:txBody>
                    <a:bodyPr/>
                    <a:lstStyle/>
                    <a:p>
                      <a:pPr algn="ctr">
                        <a:lnSpc>
                          <a:spcPct val="107000"/>
                        </a:lnSpc>
                        <a:spcAft>
                          <a:spcPts val="0"/>
                        </a:spcAft>
                        <a:tabLst>
                          <a:tab pos="2124075" algn="l"/>
                        </a:tabLst>
                      </a:pPr>
                      <a:r>
                        <a:rPr lang="tr-TR" sz="1800">
                          <a:effectLst/>
                        </a:rPr>
                        <a:t>Ülkeler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2010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2011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2012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2013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2014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2015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Çin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10.1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9.0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7.3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7.2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6.8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6.4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Güney Kore</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6.0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Avustralya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Hindistan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8.8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5.2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5.3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5.9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6.3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Japonya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Malezya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5.2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3.6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3.8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3.1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3.5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Pakistan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0.6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Endonezya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3.7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3.5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Filipinler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6.0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5.0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5.4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tabLst>
                          <a:tab pos="2124075" algn="l"/>
                        </a:tabLst>
                      </a:pPr>
                      <a:r>
                        <a:rPr lang="tr-TR" sz="1800">
                          <a:effectLst/>
                        </a:rPr>
                        <a:t>Tayvan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10.8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4.0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1.3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2.2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tabLst>
                          <a:tab pos="2124075" algn="l"/>
                        </a:tabLst>
                      </a:pPr>
                      <a:r>
                        <a:rPr lang="tr-TR" sz="1800" dirty="0">
                          <a:effectLst/>
                        </a:rPr>
                        <a:t>-</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904780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4000" b="1" dirty="0"/>
              <a:t>Asya Pasifik Ülkelerinin Demografik Yapı Özellikleri</a:t>
            </a:r>
            <a:endParaRPr lang="tr-TR" sz="4000" dirty="0"/>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1066635519"/>
              </p:ext>
            </p:extLst>
          </p:nvPr>
        </p:nvGraphicFramePr>
        <p:xfrm>
          <a:off x="1245867" y="1863090"/>
          <a:ext cx="9909812" cy="4370075"/>
        </p:xfrm>
        <a:graphic>
          <a:graphicData uri="http://schemas.openxmlformats.org/drawingml/2006/table">
            <a:tbl>
              <a:tblPr firstRow="1" firstCol="1" bandRow="1">
                <a:tableStyleId>{5C22544A-7EE6-4342-B048-85BDC9FD1C3A}</a:tableStyleId>
              </a:tblPr>
              <a:tblGrid>
                <a:gridCol w="1679752"/>
                <a:gridCol w="1646012"/>
                <a:gridCol w="1646012"/>
                <a:gridCol w="1646012"/>
                <a:gridCol w="1646012"/>
                <a:gridCol w="1646012"/>
              </a:tblGrid>
              <a:tr h="442014">
                <a:tc>
                  <a:txBody>
                    <a:bodyPr/>
                    <a:lstStyle/>
                    <a:p>
                      <a:pPr algn="ctr">
                        <a:lnSpc>
                          <a:spcPct val="107000"/>
                        </a:lnSpc>
                        <a:spcBef>
                          <a:spcPts val="200"/>
                        </a:spcBef>
                        <a:spcAft>
                          <a:spcPts val="200"/>
                        </a:spcAft>
                        <a:tabLst>
                          <a:tab pos="2124075" algn="l"/>
                        </a:tabLst>
                      </a:pPr>
                      <a:r>
                        <a:rPr lang="tr-TR" sz="2800" dirty="0">
                          <a:effectLst/>
                        </a:rPr>
                        <a:t>Ülkeler</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800">
                          <a:effectLst/>
                        </a:rPr>
                        <a:t>2011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800">
                          <a:effectLst/>
                        </a:rPr>
                        <a:t>2012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800">
                          <a:effectLst/>
                        </a:rPr>
                        <a:t>2013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800">
                          <a:effectLst/>
                        </a:rPr>
                        <a:t>2014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800">
                          <a:effectLst/>
                        </a:rPr>
                        <a:t>2015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2782">
                <a:tc>
                  <a:txBody>
                    <a:bodyPr/>
                    <a:lstStyle/>
                    <a:p>
                      <a:pPr algn="just">
                        <a:lnSpc>
                          <a:spcPct val="107000"/>
                        </a:lnSpc>
                        <a:spcBef>
                          <a:spcPts val="200"/>
                        </a:spcBef>
                        <a:spcAft>
                          <a:spcPts val="200"/>
                        </a:spcAft>
                        <a:tabLst>
                          <a:tab pos="2124075" algn="l"/>
                        </a:tabLst>
                      </a:pPr>
                      <a:r>
                        <a:rPr lang="tr-TR" sz="2400">
                          <a:effectLst/>
                        </a:rPr>
                        <a:t>Çin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1.344.130.000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1.350.695.000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1.357.380.000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1.364.270.000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1.371.220.000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G. Kore</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dirty="0">
                          <a:effectLst/>
                        </a:rPr>
                        <a:t>49.779.440</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50.004.441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50.219.669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50.423.955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50.617.045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Avustralya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dirty="0">
                          <a:effectLst/>
                        </a:rPr>
                        <a:t>22.340.0204</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22.728.254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23.117.353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23.464.086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23.781.169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7732">
                <a:tc>
                  <a:txBody>
                    <a:bodyPr/>
                    <a:lstStyle/>
                    <a:p>
                      <a:pPr algn="just">
                        <a:lnSpc>
                          <a:spcPct val="107000"/>
                        </a:lnSpc>
                        <a:spcBef>
                          <a:spcPts val="200"/>
                        </a:spcBef>
                        <a:spcAft>
                          <a:spcPts val="200"/>
                        </a:spcAft>
                        <a:tabLst>
                          <a:tab pos="2124075" algn="l"/>
                        </a:tabLst>
                      </a:pPr>
                      <a:r>
                        <a:rPr lang="tr-TR" sz="2400">
                          <a:effectLst/>
                        </a:rPr>
                        <a:t>Hindistan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1.247.446.011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1.263.589.639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1.279.498.874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1.295.291.543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1.311.050.527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Japonya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127.817.277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127.561.489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127.338.621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127.131.800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126.958.472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Malezya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28.572.970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dirty="0">
                          <a:effectLst/>
                        </a:rPr>
                        <a:t>29.021.940</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29.465.372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29.901.997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30.331.007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Pakistan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173.669.648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177.392.252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181.192.646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185.044.286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188.924.874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Endonezya</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244.808.254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248.037.853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251.268.276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254.454.778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257.563.815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Filipinler</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94.501.233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96.017.322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97.571.676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99.138.690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100.699.395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68816">
                <a:tc>
                  <a:txBody>
                    <a:bodyPr/>
                    <a:lstStyle/>
                    <a:p>
                      <a:pPr algn="just">
                        <a:lnSpc>
                          <a:spcPct val="107000"/>
                        </a:lnSpc>
                        <a:spcBef>
                          <a:spcPts val="200"/>
                        </a:spcBef>
                        <a:spcAft>
                          <a:spcPts val="200"/>
                        </a:spcAft>
                        <a:tabLst>
                          <a:tab pos="2124075" algn="l"/>
                        </a:tabLst>
                      </a:pPr>
                      <a:r>
                        <a:rPr lang="tr-TR" sz="2400">
                          <a:effectLst/>
                        </a:rPr>
                        <a:t>Tayvan</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23.224.912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23.315.822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23.373.517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a:effectLst/>
                        </a:rPr>
                        <a:t>23.433.753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1800" dirty="0">
                          <a:effectLst/>
                        </a:rPr>
                        <a:t>23.492.074</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9541585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4000" b="1" dirty="0"/>
              <a:t>Asya Pasifik Ülkelerinin 2015 Yılı Yaş Grubuna Göre Nüfus Göstergeleri</a:t>
            </a:r>
            <a:endParaRPr lang="tr-TR" sz="40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88431503"/>
              </p:ext>
            </p:extLst>
          </p:nvPr>
        </p:nvGraphicFramePr>
        <p:xfrm>
          <a:off x="1200150" y="1851660"/>
          <a:ext cx="9955530" cy="4366260"/>
        </p:xfrm>
        <a:graphic>
          <a:graphicData uri="http://schemas.openxmlformats.org/drawingml/2006/table">
            <a:tbl>
              <a:tblPr firstRow="1" firstCol="1" bandRow="1">
                <a:tableStyleId>{5C22544A-7EE6-4342-B048-85BDC9FD1C3A}</a:tableStyleId>
              </a:tblPr>
              <a:tblGrid>
                <a:gridCol w="2049944"/>
                <a:gridCol w="2019470"/>
                <a:gridCol w="1958523"/>
                <a:gridCol w="1959694"/>
                <a:gridCol w="1967899"/>
              </a:tblGrid>
              <a:tr h="436626">
                <a:tc>
                  <a:txBody>
                    <a:bodyPr/>
                    <a:lstStyle/>
                    <a:p>
                      <a:pPr algn="ctr">
                        <a:lnSpc>
                          <a:spcPct val="107000"/>
                        </a:lnSpc>
                        <a:spcBef>
                          <a:spcPts val="200"/>
                        </a:spcBef>
                        <a:spcAft>
                          <a:spcPts val="200"/>
                        </a:spcAft>
                        <a:tabLst>
                          <a:tab pos="2124075" algn="l"/>
                        </a:tabLst>
                      </a:pPr>
                      <a:r>
                        <a:rPr lang="tr-TR" sz="2400" dirty="0">
                          <a:effectLst/>
                        </a:rPr>
                        <a:t>Ülkeler</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400">
                          <a:effectLst/>
                        </a:rPr>
                        <a:t>Yıllık Büyüme </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400">
                          <a:effectLst/>
                        </a:rPr>
                        <a:t>0-14 Yaş</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400">
                          <a:effectLst/>
                        </a:rPr>
                        <a:t>15-64 Yaş</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400">
                          <a:effectLst/>
                        </a:rPr>
                        <a:t>65 Üstü Yaş</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Çin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0.5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17.2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solidFill>
                            <a:srgbClr val="FF0000"/>
                          </a:solidFill>
                          <a:effectLst/>
                        </a:rPr>
                        <a:t>73.2</a:t>
                      </a:r>
                      <a:endParaRPr lang="tr-TR" sz="20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9.6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Güney Kore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0.4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14.0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dirty="0">
                          <a:solidFill>
                            <a:srgbClr val="FF0000"/>
                          </a:solidFill>
                          <a:effectLst/>
                        </a:rPr>
                        <a:t>72.9</a:t>
                      </a:r>
                      <a:endParaRPr lang="tr-TR" sz="20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13.1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Avustralya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18.7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66.3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15.0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Hindistan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solidFill>
                            <a:srgbClr val="FF0000"/>
                          </a:solidFill>
                          <a:effectLst/>
                        </a:rPr>
                        <a:t>28.8</a:t>
                      </a:r>
                      <a:endParaRPr lang="tr-TR" sz="20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dirty="0">
                          <a:solidFill>
                            <a:srgbClr val="FF0000"/>
                          </a:solidFill>
                          <a:effectLst/>
                        </a:rPr>
                        <a:t>65.6</a:t>
                      </a:r>
                      <a:endParaRPr lang="tr-TR" sz="20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5.6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Japonya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-0.1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12.9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dirty="0">
                          <a:solidFill>
                            <a:srgbClr val="FF0000"/>
                          </a:solidFill>
                          <a:effectLst/>
                        </a:rPr>
                        <a:t>60.8</a:t>
                      </a:r>
                      <a:endParaRPr lang="tr-TR" sz="20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dirty="0">
                          <a:solidFill>
                            <a:srgbClr val="FF0000"/>
                          </a:solidFill>
                          <a:effectLst/>
                        </a:rPr>
                        <a:t>26.3</a:t>
                      </a:r>
                      <a:endParaRPr lang="tr-TR" sz="20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Malezya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25.0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69.1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5.9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Pakistan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2.1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dirty="0">
                          <a:solidFill>
                            <a:srgbClr val="FF0000"/>
                          </a:solidFill>
                          <a:effectLst/>
                        </a:rPr>
                        <a:t>35.0</a:t>
                      </a:r>
                      <a:endParaRPr lang="tr-TR" sz="20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60.5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4.5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Endonezya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27.7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67.1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5.2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36626">
                <a:tc>
                  <a:txBody>
                    <a:bodyPr/>
                    <a:lstStyle/>
                    <a:p>
                      <a:pPr algn="just">
                        <a:lnSpc>
                          <a:spcPct val="107000"/>
                        </a:lnSpc>
                        <a:spcBef>
                          <a:spcPts val="200"/>
                        </a:spcBef>
                        <a:spcAft>
                          <a:spcPts val="200"/>
                        </a:spcAft>
                        <a:tabLst>
                          <a:tab pos="2124075" algn="l"/>
                        </a:tabLst>
                      </a:pPr>
                      <a:r>
                        <a:rPr lang="tr-TR" sz="2400">
                          <a:effectLst/>
                        </a:rPr>
                        <a:t>Filipinler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1.6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dirty="0">
                          <a:solidFill>
                            <a:srgbClr val="FF0000"/>
                          </a:solidFill>
                          <a:effectLst/>
                        </a:rPr>
                        <a:t>31.9</a:t>
                      </a:r>
                      <a:endParaRPr lang="tr-TR" sz="20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a:effectLst/>
                        </a:rPr>
                        <a:t>63.5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2124075" algn="l"/>
                        </a:tabLst>
                      </a:pPr>
                      <a:r>
                        <a:rPr lang="tr-TR" sz="2000" dirty="0">
                          <a:effectLst/>
                        </a:rPr>
                        <a:t>4.6</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1256452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Seçilmiş Asya Pasifik Ülkeleri</a:t>
            </a:r>
          </a:p>
        </p:txBody>
      </p:sp>
      <p:sp>
        <p:nvSpPr>
          <p:cNvPr id="2" name="İçerik Yer Tutucusu 1"/>
          <p:cNvSpPr>
            <a:spLocks noGrp="1"/>
          </p:cNvSpPr>
          <p:nvPr>
            <p:ph idx="1"/>
          </p:nvPr>
        </p:nvSpPr>
        <p:spPr/>
        <p:txBody>
          <a:bodyPr>
            <a:normAutofit/>
          </a:bodyPr>
          <a:lstStyle/>
          <a:p>
            <a:pPr algn="just">
              <a:buFont typeface="Wingdings" panose="05000000000000000000" pitchFamily="2" charset="2"/>
              <a:buChar char="Ø"/>
            </a:pPr>
            <a:r>
              <a:rPr lang="tr-TR" sz="3200" dirty="0"/>
              <a:t>Birleşmiş Milletler Dünya Turizm Örgütü’ne (UNWTO) üye olup Güney Asya, Doğu Asya ve Pasifik olarak ele alınan yaklaşık 27 ülke bulunmaktadır. Ancak bu çalışma kapsamında 2015 yılında Asya Pasifik bölgesinden İstanbul’a en çok turist gönderen on ülke ele alınmıştır. </a:t>
            </a:r>
          </a:p>
        </p:txBody>
      </p:sp>
    </p:spTree>
    <p:extLst>
      <p:ext uri="{BB962C8B-B14F-4D97-AF65-F5344CB8AC3E}">
        <p14:creationId xmlns:p14="http://schemas.microsoft.com/office/powerpoint/2010/main" val="19699399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Seçilmiş Asya Pasifik Ülkeleri</a:t>
            </a:r>
          </a:p>
        </p:txBody>
      </p:sp>
      <p:graphicFrame>
        <p:nvGraphicFramePr>
          <p:cNvPr id="5" name="Grafik 4"/>
          <p:cNvGraphicFramePr/>
          <p:nvPr>
            <p:extLst>
              <p:ext uri="{D42A27DB-BD31-4B8C-83A1-F6EECF244321}">
                <p14:modId xmlns:p14="http://schemas.microsoft.com/office/powerpoint/2010/main" val="1447369376"/>
              </p:ext>
            </p:extLst>
          </p:nvPr>
        </p:nvGraphicFramePr>
        <p:xfrm>
          <a:off x="1253067" y="1862667"/>
          <a:ext cx="9902613" cy="43857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266790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smtClean="0"/>
              <a:t>Çin</a:t>
            </a:r>
            <a:endParaRPr lang="tr-TR" sz="3600" b="1" dirty="0"/>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1992566616"/>
              </p:ext>
            </p:extLst>
          </p:nvPr>
        </p:nvGraphicFramePr>
        <p:xfrm>
          <a:off x="1371600" y="1897378"/>
          <a:ext cx="9784080" cy="4263391"/>
        </p:xfrm>
        <a:graphic>
          <a:graphicData uri="http://schemas.openxmlformats.org/drawingml/2006/table">
            <a:tbl>
              <a:tblPr firstRow="1" firstCol="1" bandRow="1">
                <a:tableStyleId>{5C22544A-7EE6-4342-B048-85BDC9FD1C3A}</a:tableStyleId>
              </a:tblPr>
              <a:tblGrid>
                <a:gridCol w="3968725"/>
                <a:gridCol w="5815355"/>
              </a:tblGrid>
              <a:tr h="387581">
                <a:tc>
                  <a:txBody>
                    <a:bodyPr/>
                    <a:lstStyle/>
                    <a:p>
                      <a:pPr algn="ctr">
                        <a:lnSpc>
                          <a:spcPct val="107000"/>
                        </a:lnSpc>
                        <a:spcAft>
                          <a:spcPts val="0"/>
                        </a:spcAft>
                      </a:pPr>
                      <a:r>
                        <a:rPr lang="tr-TR" sz="2000">
                          <a:effectLst/>
                        </a:rPr>
                        <a:t>Çin</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2015</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Resmi Adı</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Çin Halk Cumhuriyeti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dirty="0">
                          <a:effectLst/>
                        </a:rPr>
                        <a:t>Başkent</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Pekin</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Nüfus</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1.371.220.000</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Diller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Çince, Moğolca, Tibetçe, Uygurca</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Dinler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Budizm, İslam, Hristiyanlık, Taoizm, Şamanizm</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Para Birimi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Renminbi (Yuan)</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Dünya'ya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116.886.000</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Türkiye'ye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310.675</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GSMH</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11.007.720.594.138</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000">
                          <a:effectLst/>
                        </a:rPr>
                        <a:t>Kişi Başı Milli Gelir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8.027 $</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4986912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smtClean="0"/>
              <a:t>Çin</a:t>
            </a:r>
            <a:endParaRPr lang="tr-TR" sz="3600" b="1" dirty="0"/>
          </a:p>
        </p:txBody>
      </p:sp>
      <p:sp>
        <p:nvSpPr>
          <p:cNvPr id="2" name="İçerik Yer Tutucusu 1"/>
          <p:cNvSpPr>
            <a:spLocks noGrp="1"/>
          </p:cNvSpPr>
          <p:nvPr>
            <p:ph idx="1"/>
          </p:nvPr>
        </p:nvSpPr>
        <p:spPr/>
        <p:txBody>
          <a:bodyPr>
            <a:noAutofit/>
          </a:bodyPr>
          <a:lstStyle/>
          <a:p>
            <a:pPr>
              <a:buFont typeface="Wingdings" panose="05000000000000000000" pitchFamily="2" charset="2"/>
              <a:buChar char="Ø"/>
            </a:pPr>
            <a:r>
              <a:rPr lang="tr-TR" sz="2200" dirty="0"/>
              <a:t>Tarih boyunca kendi içine kapanık dışarıya fazla ilgi duymaksızın yaşamış olan Çin, son yıllarda bu durumdan farklı olarak güçlü dünya devleti olma yarışına girmiştir. </a:t>
            </a:r>
            <a:endParaRPr lang="tr-TR" sz="2200" dirty="0" smtClean="0"/>
          </a:p>
          <a:p>
            <a:pPr>
              <a:buFont typeface="Wingdings" panose="05000000000000000000" pitchFamily="2" charset="2"/>
              <a:buChar char="Ø"/>
            </a:pPr>
            <a:r>
              <a:rPr lang="tr-TR" sz="2200" dirty="0"/>
              <a:t>Ekonomik açıdan son otuz yılda tarihte benzeri görülmemiş hızlı büyüme göstermiş ve bu büyüme devam </a:t>
            </a:r>
            <a:r>
              <a:rPr lang="tr-TR" sz="2200" dirty="0" smtClean="0"/>
              <a:t>etmektedir</a:t>
            </a:r>
          </a:p>
          <a:p>
            <a:pPr>
              <a:buFont typeface="Wingdings" panose="05000000000000000000" pitchFamily="2" charset="2"/>
              <a:buChar char="Ø"/>
            </a:pPr>
            <a:r>
              <a:rPr lang="tr-TR" sz="2200" dirty="0"/>
              <a:t>Dünya bankası verilerine göre Çin 1978’den bu yana 10 kat </a:t>
            </a:r>
            <a:r>
              <a:rPr lang="tr-TR" sz="2200" dirty="0" smtClean="0"/>
              <a:t>büyümüştür</a:t>
            </a:r>
          </a:p>
          <a:p>
            <a:pPr>
              <a:buFont typeface="Wingdings" panose="05000000000000000000" pitchFamily="2" charset="2"/>
              <a:buChar char="Ø"/>
            </a:pPr>
            <a:r>
              <a:rPr lang="tr-TR" sz="2200" dirty="0"/>
              <a:t>Aynı zamanda kişi başına düşen milli gelir 5 yılda 3 kat artarak 4 bin dolar üzerine çıkmıştır </a:t>
            </a:r>
            <a:endParaRPr lang="tr-TR" sz="2200" dirty="0" smtClean="0"/>
          </a:p>
          <a:p>
            <a:pPr>
              <a:buFont typeface="Wingdings" panose="05000000000000000000" pitchFamily="2" charset="2"/>
              <a:buChar char="Ø"/>
            </a:pPr>
            <a:r>
              <a:rPr lang="tr-TR" sz="2200" dirty="0"/>
              <a:t>Çin, Asya Pasifik bölgesinin de baş aktörü </a:t>
            </a:r>
            <a:r>
              <a:rPr lang="tr-TR" sz="2200" dirty="0" smtClean="0"/>
              <a:t>konumundadır</a:t>
            </a:r>
          </a:p>
          <a:p>
            <a:pPr>
              <a:buFont typeface="Wingdings" panose="05000000000000000000" pitchFamily="2" charset="2"/>
              <a:buChar char="Ø"/>
            </a:pPr>
            <a:r>
              <a:rPr lang="tr-TR" sz="2200" dirty="0"/>
              <a:t>Çin, 2009 yılında Almanya’yı geçerek dünyanın en büyük ihracatçısı olmayı başarmış ve 2014 yılında da ABD’yi geçerek en fazla doğrudan yatırım alan ülke olmuştur. </a:t>
            </a:r>
          </a:p>
        </p:txBody>
      </p:sp>
    </p:spTree>
    <p:extLst>
      <p:ext uri="{BB962C8B-B14F-4D97-AF65-F5344CB8AC3E}">
        <p14:creationId xmlns:p14="http://schemas.microsoft.com/office/powerpoint/2010/main" val="9744872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Çin’de Milli Gelirin Zamansal Gelişimi</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053631157"/>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70676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Çin’in GSYİH ve Uluslararası Turist Varışlarındaki Büyüme</a:t>
            </a:r>
          </a:p>
        </p:txBody>
      </p:sp>
      <p:sp>
        <p:nvSpPr>
          <p:cNvPr id="2" name="İçerik Yer Tutucusu 1"/>
          <p:cNvSpPr>
            <a:spLocks noGrp="1"/>
          </p:cNvSpPr>
          <p:nvPr>
            <p:ph idx="1"/>
          </p:nvPr>
        </p:nvSpPr>
        <p:spPr/>
        <p:txBody>
          <a:bodyPr/>
          <a:lstStyle/>
          <a:p>
            <a:endParaRPr lang="tr-TR"/>
          </a:p>
        </p:txBody>
      </p:sp>
      <p:pic>
        <p:nvPicPr>
          <p:cNvPr id="5" name="Resim 4" descr="C:\Users\Sau\YandexDisk\Ekran görüntüleri\2016-12-13_16-29-57.png"/>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97280" y="1845734"/>
            <a:ext cx="10058400" cy="4223596"/>
          </a:xfrm>
          <a:prstGeom prst="rect">
            <a:avLst/>
          </a:prstGeom>
          <a:noFill/>
          <a:ln>
            <a:noFill/>
          </a:ln>
        </p:spPr>
      </p:pic>
    </p:spTree>
    <p:extLst>
      <p:ext uri="{BB962C8B-B14F-4D97-AF65-F5344CB8AC3E}">
        <p14:creationId xmlns:p14="http://schemas.microsoft.com/office/powerpoint/2010/main" val="36904803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smtClean="0"/>
              <a:t>Çin</a:t>
            </a:r>
            <a:endParaRPr lang="tr-TR" sz="3600" b="1" dirty="0"/>
          </a:p>
        </p:txBody>
      </p:sp>
      <p:sp>
        <p:nvSpPr>
          <p:cNvPr id="8" name="İçerik Yer Tutucusu 7"/>
          <p:cNvSpPr>
            <a:spLocks noGrp="1"/>
          </p:cNvSpPr>
          <p:nvPr>
            <p:ph idx="1"/>
          </p:nvPr>
        </p:nvSpPr>
        <p:spPr>
          <a:xfrm>
            <a:off x="1097279" y="1845734"/>
            <a:ext cx="10925387" cy="4504266"/>
          </a:xfrm>
        </p:spPr>
        <p:txBody>
          <a:bodyPr>
            <a:noAutofit/>
          </a:bodyPr>
          <a:lstStyle/>
          <a:p>
            <a:pPr>
              <a:buFont typeface="Wingdings" panose="05000000000000000000" pitchFamily="2" charset="2"/>
              <a:buChar char="Ø"/>
            </a:pPr>
            <a:r>
              <a:rPr lang="tr-TR" b="1" dirty="0"/>
              <a:t>Çin toplam nüfusunun %5’i yıllık 25.000 dolardan fazla gelire sahiptir. </a:t>
            </a:r>
            <a:endParaRPr lang="tr-TR" b="1" dirty="0" smtClean="0"/>
          </a:p>
          <a:p>
            <a:pPr>
              <a:buFont typeface="Wingdings" panose="05000000000000000000" pitchFamily="2" charset="2"/>
              <a:buChar char="Ø"/>
            </a:pPr>
            <a:r>
              <a:rPr lang="tr-TR" b="1" dirty="0"/>
              <a:t>2003 yılından 2013 yılına kadar 21 milyon Çinli vatandaşın yıllık gelir seviyesi 35.000 $ üzerine çıkmıştır. 2023 yılına kadar bu rakamın 61 milyon seviyelerine ulaşacağı tahmin edilmektedir. </a:t>
            </a:r>
            <a:endParaRPr lang="tr-TR" b="1" dirty="0" smtClean="0"/>
          </a:p>
          <a:p>
            <a:pPr>
              <a:buFont typeface="Wingdings" panose="05000000000000000000" pitchFamily="2" charset="2"/>
              <a:buChar char="Ø"/>
            </a:pPr>
            <a:r>
              <a:rPr lang="tr-TR" b="1" dirty="0"/>
              <a:t>Uzun mesafeli seyahatlere katılma eğilimi gösteren ve yıllık 35.000 $ ile 70.000 $ arasında gelir elde eden Çinli vatandaşların sayısı ise 63 milyona ulaşması </a:t>
            </a:r>
            <a:r>
              <a:rPr lang="tr-TR" b="1" dirty="0" smtClean="0"/>
              <a:t>beklenmektedir</a:t>
            </a:r>
          </a:p>
          <a:p>
            <a:pPr>
              <a:buFont typeface="Wingdings" panose="05000000000000000000" pitchFamily="2" charset="2"/>
              <a:buChar char="Ø"/>
            </a:pPr>
            <a:r>
              <a:rPr lang="tr-TR" b="1" dirty="0"/>
              <a:t>70.000 $ ile 150.000 $ kazanç sağlayan ve uluslararası seyahatlerde lüks ve konfor arayan, uzun mesafeli gezilerde daha fazla harcama yapan kesimin 2023 yılında 21.3 milyon kişi olacağı tahmin edilmektedir</a:t>
            </a:r>
            <a:endParaRPr lang="tr-TR" b="1" dirty="0" smtClean="0"/>
          </a:p>
          <a:p>
            <a:pPr>
              <a:buFont typeface="Wingdings" panose="05000000000000000000" pitchFamily="2" charset="2"/>
              <a:buChar char="Ø"/>
            </a:pPr>
            <a:r>
              <a:rPr lang="tr-TR" b="1" dirty="0"/>
              <a:t>Çinli turistlerin 2015 yılında en çok ziyaret ettikleri başlıca destinasyonlar; Hong Kong, Makau, Tayland, Güney Kore, Japonya, Tayvan, Fransa, ABD, Singapur, Malezya, Almanya ve Avustralya olmuştur </a:t>
            </a:r>
            <a:endParaRPr lang="tr-TR" b="1" dirty="0" smtClean="0"/>
          </a:p>
          <a:p>
            <a:pPr>
              <a:buFont typeface="Wingdings" panose="05000000000000000000" pitchFamily="2" charset="2"/>
              <a:buChar char="Ø"/>
            </a:pPr>
            <a:r>
              <a:rPr lang="tr-TR" b="1" dirty="0"/>
              <a:t>Türkiye’de </a:t>
            </a:r>
            <a:r>
              <a:rPr lang="tr-TR" b="1" dirty="0" smtClean="0"/>
              <a:t>en </a:t>
            </a:r>
            <a:r>
              <a:rPr lang="tr-TR" b="1" dirty="0"/>
              <a:t>çok tercih ettikleri destinasyonlar; İstanbul, Kapadokya, Pamukkale, Kuşadası, İzmir ve Antalya’dır.</a:t>
            </a:r>
          </a:p>
        </p:txBody>
      </p:sp>
    </p:spTree>
    <p:extLst>
      <p:ext uri="{BB962C8B-B14F-4D97-AF65-F5344CB8AC3E}">
        <p14:creationId xmlns:p14="http://schemas.microsoft.com/office/powerpoint/2010/main" val="27669790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smtClean="0"/>
              <a:t>Çin</a:t>
            </a:r>
            <a:endParaRPr lang="tr-TR" sz="3600"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647323445"/>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2572755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Avrupalı Vatandaşlar ile Çinli Vatandaşlar Arasındaki Bazı Farklılıklar</a:t>
            </a:r>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493341310"/>
              </p:ext>
            </p:extLst>
          </p:nvPr>
        </p:nvGraphicFramePr>
        <p:xfrm>
          <a:off x="1177290" y="1840231"/>
          <a:ext cx="9978390" cy="4366256"/>
        </p:xfrm>
        <a:graphic>
          <a:graphicData uri="http://schemas.openxmlformats.org/drawingml/2006/table">
            <a:tbl>
              <a:tblPr firstRow="1" firstCol="1" bandRow="1">
                <a:tableStyleId>{5C22544A-7EE6-4342-B048-85BDC9FD1C3A}</a:tableStyleId>
              </a:tblPr>
              <a:tblGrid>
                <a:gridCol w="4989195"/>
                <a:gridCol w="4989195"/>
              </a:tblGrid>
              <a:tr h="451080">
                <a:tc>
                  <a:txBody>
                    <a:bodyPr/>
                    <a:lstStyle/>
                    <a:p>
                      <a:pPr algn="ctr">
                        <a:lnSpc>
                          <a:spcPct val="107000"/>
                        </a:lnSpc>
                        <a:spcBef>
                          <a:spcPts val="200"/>
                        </a:spcBef>
                        <a:spcAft>
                          <a:spcPts val="200"/>
                        </a:spcAft>
                      </a:pPr>
                      <a:r>
                        <a:rPr lang="tr-TR" sz="2000" dirty="0">
                          <a:effectLst/>
                        </a:rPr>
                        <a:t>Avrupalı Vatandaşlar</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Çinli Vatandaşlar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Duygularını belli ederler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a:effectLst/>
                        </a:rPr>
                        <a:t>Duygularını yansıtmazlar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Zamanlamaya dikkat ederler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a:effectLst/>
                        </a:rPr>
                        <a:t>Zamanlamaları esnektir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Düzenli sıralar oluştururlar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dirty="0">
                          <a:effectLst/>
                        </a:rPr>
                        <a:t>Birden çok sıra oluştururlar</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607872">
                <a:tc>
                  <a:txBody>
                    <a:bodyPr/>
                    <a:lstStyle/>
                    <a:p>
                      <a:pPr>
                        <a:lnSpc>
                          <a:spcPct val="107000"/>
                        </a:lnSpc>
                        <a:spcBef>
                          <a:spcPts val="200"/>
                        </a:spcBef>
                        <a:spcAft>
                          <a:spcPts val="200"/>
                        </a:spcAft>
                      </a:pPr>
                      <a:r>
                        <a:rPr lang="tr-TR" sz="1800">
                          <a:effectLst/>
                        </a:rPr>
                        <a:t>Sağ tarafla başlamanın iyi olduğunu düşünürler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nSpc>
                          <a:spcPct val="107000"/>
                        </a:lnSpc>
                        <a:spcBef>
                          <a:spcPts val="200"/>
                        </a:spcBef>
                        <a:spcAft>
                          <a:spcPts val="200"/>
                        </a:spcAft>
                      </a:pPr>
                      <a:r>
                        <a:rPr lang="tr-TR" sz="1800">
                          <a:effectLst/>
                        </a:rPr>
                        <a:t>Sol tarafla başlamanın iyi olduğunu düşünürler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Soğuk su ve kahve tercih ederler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a:effectLst/>
                        </a:rPr>
                        <a:t>Sıcak su ve çay tercih ederler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Avrupalı restoranlar sessizdir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a:effectLst/>
                        </a:rPr>
                        <a:t>Çinli restoranlar gürültülüdür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Etli yemekleri tercih ederler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a:effectLst/>
                        </a:rPr>
                        <a:t>Sebzeli yemekleri tercih ederler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Konuşan kişinin gözüne bakarlar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a:effectLst/>
                        </a:rPr>
                        <a:t>Konuşurken uzağa bakarlar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13413">
                <a:tc>
                  <a:txBody>
                    <a:bodyPr/>
                    <a:lstStyle/>
                    <a:p>
                      <a:pPr algn="just">
                        <a:lnSpc>
                          <a:spcPct val="107000"/>
                        </a:lnSpc>
                        <a:spcBef>
                          <a:spcPts val="200"/>
                        </a:spcBef>
                        <a:spcAft>
                          <a:spcPts val="200"/>
                        </a:spcAft>
                      </a:pPr>
                      <a:r>
                        <a:rPr lang="tr-TR" sz="1800">
                          <a:effectLst/>
                        </a:rPr>
                        <a:t>Patronlarını az önemserler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Bef>
                          <a:spcPts val="200"/>
                        </a:spcBef>
                        <a:spcAft>
                          <a:spcPts val="200"/>
                        </a:spcAft>
                      </a:pPr>
                      <a:r>
                        <a:rPr lang="tr-TR" sz="1800" dirty="0">
                          <a:effectLst/>
                        </a:rPr>
                        <a:t>Patronlarını çok önemserler</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5255271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Güney </a:t>
            </a:r>
            <a:r>
              <a:rPr lang="tr-TR" sz="3600" b="1" dirty="0" smtClean="0"/>
              <a:t>Kore</a:t>
            </a:r>
            <a:endParaRPr lang="tr-TR" sz="3600"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263322420"/>
              </p:ext>
            </p:extLst>
          </p:nvPr>
        </p:nvGraphicFramePr>
        <p:xfrm>
          <a:off x="1268730" y="1851665"/>
          <a:ext cx="9886950" cy="4343394"/>
        </p:xfrm>
        <a:graphic>
          <a:graphicData uri="http://schemas.openxmlformats.org/drawingml/2006/table">
            <a:tbl>
              <a:tblPr firstRow="1" firstCol="1" bandRow="1">
                <a:tableStyleId>{5C22544A-7EE6-4342-B048-85BDC9FD1C3A}</a:tableStyleId>
              </a:tblPr>
              <a:tblGrid>
                <a:gridCol w="4824170"/>
                <a:gridCol w="5062780"/>
              </a:tblGrid>
              <a:tr h="394854">
                <a:tc>
                  <a:txBody>
                    <a:bodyPr/>
                    <a:lstStyle/>
                    <a:p>
                      <a:pPr algn="ctr">
                        <a:lnSpc>
                          <a:spcPct val="107000"/>
                        </a:lnSpc>
                        <a:spcAft>
                          <a:spcPts val="0"/>
                        </a:spcAft>
                      </a:pPr>
                      <a:r>
                        <a:rPr lang="tr-TR" sz="2000" dirty="0">
                          <a:effectLst/>
                        </a:rPr>
                        <a:t>Güney Kore</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2015</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Resmi Adı</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Kore Cumhuriyeti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Başkent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Seul</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Nüfus</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50.617.045</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dirty="0">
                          <a:effectLst/>
                        </a:rPr>
                        <a:t>Diller</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Korece, İngilizce</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Dinler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Hristiyanlık, Budizm</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Para Birimi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Güney Kore Wonu</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Dünya'ya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smtClean="0">
                          <a:effectLst/>
                        </a:rPr>
                        <a:t>19.310.000</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Türkiye'ye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232.026</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GSMH</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1.377.873.107.856</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4854">
                <a:tc>
                  <a:txBody>
                    <a:bodyPr/>
                    <a:lstStyle/>
                    <a:p>
                      <a:pPr algn="just">
                        <a:lnSpc>
                          <a:spcPct val="107000"/>
                        </a:lnSpc>
                        <a:spcAft>
                          <a:spcPts val="0"/>
                        </a:spcAft>
                      </a:pPr>
                      <a:r>
                        <a:rPr lang="tr-TR" sz="2000">
                          <a:effectLst/>
                        </a:rPr>
                        <a:t>Kişi Başı Milli Gelir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27.221 $</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5780719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Güney </a:t>
            </a:r>
            <a:r>
              <a:rPr lang="tr-TR" sz="3600" b="1" dirty="0" smtClean="0"/>
              <a:t>Kore</a:t>
            </a:r>
            <a:endParaRPr lang="tr-TR" sz="3600" b="1" dirty="0"/>
          </a:p>
        </p:txBody>
      </p:sp>
      <p:graphicFrame>
        <p:nvGraphicFramePr>
          <p:cNvPr id="8" name="Grafik 7"/>
          <p:cNvGraphicFramePr/>
          <p:nvPr>
            <p:extLst>
              <p:ext uri="{D42A27DB-BD31-4B8C-83A1-F6EECF244321}">
                <p14:modId xmlns:p14="http://schemas.microsoft.com/office/powerpoint/2010/main" val="167585579"/>
              </p:ext>
            </p:extLst>
          </p:nvPr>
        </p:nvGraphicFramePr>
        <p:xfrm>
          <a:off x="1097280" y="1845734"/>
          <a:ext cx="10058400" cy="40233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06115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Güney Kore Vatandaşlarının Uluslararası Seyahat Sayıları </a:t>
            </a:r>
          </a:p>
        </p:txBody>
      </p:sp>
      <p:graphicFrame>
        <p:nvGraphicFramePr>
          <p:cNvPr id="2" name="Tablo 1"/>
          <p:cNvGraphicFramePr>
            <a:graphicFrameLocks noGrp="1"/>
          </p:cNvGraphicFramePr>
          <p:nvPr>
            <p:extLst>
              <p:ext uri="{D42A27DB-BD31-4B8C-83A1-F6EECF244321}">
                <p14:modId xmlns:p14="http://schemas.microsoft.com/office/powerpoint/2010/main" val="3767801726"/>
              </p:ext>
            </p:extLst>
          </p:nvPr>
        </p:nvGraphicFramePr>
        <p:xfrm>
          <a:off x="1188720" y="1897377"/>
          <a:ext cx="9966960" cy="4274822"/>
        </p:xfrm>
        <a:graphic>
          <a:graphicData uri="http://schemas.openxmlformats.org/drawingml/2006/table">
            <a:tbl>
              <a:tblPr firstRow="1" firstCol="1" bandRow="1">
                <a:tableStyleId>{5C22544A-7EE6-4342-B048-85BDC9FD1C3A}</a:tableStyleId>
              </a:tblPr>
              <a:tblGrid>
                <a:gridCol w="930484"/>
                <a:gridCol w="2648470"/>
                <a:gridCol w="1176854"/>
                <a:gridCol w="851294"/>
                <a:gridCol w="3118112"/>
                <a:gridCol w="1241746"/>
              </a:tblGrid>
              <a:tr h="726162">
                <a:tc>
                  <a:txBody>
                    <a:bodyPr/>
                    <a:lstStyle/>
                    <a:p>
                      <a:pPr algn="ctr">
                        <a:lnSpc>
                          <a:spcPct val="107000"/>
                        </a:lnSpc>
                        <a:spcAft>
                          <a:spcPts val="0"/>
                        </a:spcAft>
                      </a:pPr>
                      <a:r>
                        <a:rPr lang="tr-TR" sz="1600">
                          <a:effectLst/>
                        </a:rPr>
                        <a:t>Yıl</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Seyahat Eden </a:t>
                      </a:r>
                      <a:br>
                        <a:rPr lang="tr-TR" sz="1600">
                          <a:effectLst/>
                        </a:rPr>
                      </a:br>
                      <a:r>
                        <a:rPr lang="tr-TR" sz="1600">
                          <a:effectLst/>
                        </a:rPr>
                        <a:t>Kişi Sayısı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Büyüme Oranı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Yıl</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Seyahat Eden </a:t>
                      </a:r>
                      <a:br>
                        <a:rPr lang="tr-TR" sz="1600">
                          <a:effectLst/>
                        </a:rPr>
                      </a:br>
                      <a:r>
                        <a:rPr lang="tr-TR" sz="1600">
                          <a:effectLst/>
                        </a:rPr>
                        <a:t>Kişi Sayısı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Büyüme Oranı</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4866">
                <a:tc>
                  <a:txBody>
                    <a:bodyPr/>
                    <a:lstStyle/>
                    <a:p>
                      <a:pPr algn="ctr">
                        <a:lnSpc>
                          <a:spcPct val="107000"/>
                        </a:lnSpc>
                        <a:spcAft>
                          <a:spcPts val="0"/>
                        </a:spcAft>
                      </a:pPr>
                      <a:r>
                        <a:rPr lang="tr-TR" sz="1600">
                          <a:effectLst/>
                        </a:rPr>
                        <a:t>1996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4.649.251</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%21.7</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2006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11.609.879</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%15.2</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1997</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4.542.159</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%-2.3</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2007</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13.324.977</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%14.8</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1998</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3.066.926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%-32.5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2008</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11.996.094</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%-10.0</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1999</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4.341.546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%41.6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2009</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9.494.111</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%-20.9</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2000</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5.508.242</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%26.9</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2010</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12.488.364</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%31.5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2001</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6.084.476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%10.5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2011</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12.693.733</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2002</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7.123.407</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%17.1</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2012</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13.736.976</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%8.2</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2003</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7.086.133</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2013</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14.846.485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%8.1</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2004</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8.825.585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%24.5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2014</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16.080.684</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%8.3</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54866">
                <a:tc>
                  <a:txBody>
                    <a:bodyPr/>
                    <a:lstStyle/>
                    <a:p>
                      <a:pPr algn="ctr">
                        <a:lnSpc>
                          <a:spcPct val="107000"/>
                        </a:lnSpc>
                        <a:spcAft>
                          <a:spcPts val="0"/>
                        </a:spcAft>
                      </a:pPr>
                      <a:r>
                        <a:rPr lang="tr-TR" sz="1600">
                          <a:effectLst/>
                        </a:rPr>
                        <a:t>2005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10.080.143</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%14.2</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2015</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19.310.430</a:t>
                      </a:r>
                      <a:endParaRPr lang="tr-TR" sz="16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dirty="0">
                          <a:effectLst/>
                        </a:rPr>
                        <a:t>%20.1</a:t>
                      </a:r>
                      <a:endParaRPr lang="tr-TR" sz="16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9378687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a:t>Güney Kore Vatandaşlarının Uluslararası Seyahat Sayıları </a:t>
            </a:r>
          </a:p>
        </p:txBody>
      </p:sp>
      <p:graphicFrame>
        <p:nvGraphicFramePr>
          <p:cNvPr id="4" name="Grafik 3"/>
          <p:cNvGraphicFramePr/>
          <p:nvPr>
            <p:extLst>
              <p:ext uri="{D42A27DB-BD31-4B8C-83A1-F6EECF244321}">
                <p14:modId xmlns:p14="http://schemas.microsoft.com/office/powerpoint/2010/main" val="2905373904"/>
              </p:ext>
            </p:extLst>
          </p:nvPr>
        </p:nvGraphicFramePr>
        <p:xfrm>
          <a:off x="1234440" y="1828800"/>
          <a:ext cx="9921240" cy="4400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31310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smtClean="0"/>
              <a:t>Avustralya</a:t>
            </a:r>
            <a:endParaRPr lang="tr-TR" sz="3600" b="1" dirty="0"/>
          </a:p>
        </p:txBody>
      </p:sp>
      <p:graphicFrame>
        <p:nvGraphicFramePr>
          <p:cNvPr id="2" name="Tablo 1"/>
          <p:cNvGraphicFramePr>
            <a:graphicFrameLocks noGrp="1"/>
          </p:cNvGraphicFramePr>
          <p:nvPr>
            <p:extLst>
              <p:ext uri="{D42A27DB-BD31-4B8C-83A1-F6EECF244321}">
                <p14:modId xmlns:p14="http://schemas.microsoft.com/office/powerpoint/2010/main" val="2649403800"/>
              </p:ext>
            </p:extLst>
          </p:nvPr>
        </p:nvGraphicFramePr>
        <p:xfrm>
          <a:off x="1200150" y="1897377"/>
          <a:ext cx="9955529" cy="4251962"/>
        </p:xfrm>
        <a:graphic>
          <a:graphicData uri="http://schemas.openxmlformats.org/drawingml/2006/table">
            <a:tbl>
              <a:tblPr firstRow="1" firstCol="1" bandRow="1">
                <a:tableStyleId>{5C22544A-7EE6-4342-B048-85BDC9FD1C3A}</a:tableStyleId>
              </a:tblPr>
              <a:tblGrid>
                <a:gridCol w="4725581"/>
                <a:gridCol w="5229948"/>
              </a:tblGrid>
              <a:tr h="386542">
                <a:tc>
                  <a:txBody>
                    <a:bodyPr/>
                    <a:lstStyle/>
                    <a:p>
                      <a:pPr algn="ctr">
                        <a:lnSpc>
                          <a:spcPct val="107000"/>
                        </a:lnSpc>
                        <a:spcAft>
                          <a:spcPts val="0"/>
                        </a:spcAft>
                      </a:pPr>
                      <a:r>
                        <a:rPr lang="tr-TR" sz="2000" dirty="0">
                          <a:effectLst/>
                        </a:rPr>
                        <a:t>Avustralya</a:t>
                      </a:r>
                      <a:endParaRPr lang="tr-TR"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2015</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Resmi Adı</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Avustralya</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Başkent</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Kanberra</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Nüfus</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23.781.169</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Diller</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İngilizce</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Dinler</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Hristiyanlık</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Para Birimi</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Avustralya Doları</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Dünya'ya Seyahat</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dirty="0" smtClean="0">
                          <a:effectLst/>
                        </a:rPr>
                        <a:t>9.459.000</a:t>
                      </a:r>
                      <a:endParaRPr lang="tr-TR"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Türkiye'ye Seyahat</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226.630</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GSMH</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1.339.140.527.498 $</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Kişi Başı Milli Gelir</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dirty="0">
                          <a:effectLst/>
                        </a:rPr>
                        <a:t>56.311 $</a:t>
                      </a:r>
                      <a:endParaRPr lang="tr-TR"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5521650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smtClean="0"/>
              <a:t>Avustralya</a:t>
            </a:r>
            <a:endParaRPr lang="tr-TR" sz="3600" b="1" dirty="0"/>
          </a:p>
        </p:txBody>
      </p:sp>
      <p:graphicFrame>
        <p:nvGraphicFramePr>
          <p:cNvPr id="4" name="Grafik 3"/>
          <p:cNvGraphicFramePr/>
          <p:nvPr>
            <p:extLst>
              <p:ext uri="{D42A27DB-BD31-4B8C-83A1-F6EECF244321}">
                <p14:modId xmlns:p14="http://schemas.microsoft.com/office/powerpoint/2010/main" val="1572982361"/>
              </p:ext>
            </p:extLst>
          </p:nvPr>
        </p:nvGraphicFramePr>
        <p:xfrm>
          <a:off x="1223010" y="1851660"/>
          <a:ext cx="9932670" cy="43091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07666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2"/>
            <a:r>
              <a:rPr lang="tr-TR" sz="3600" b="1" dirty="0" smtClean="0"/>
              <a:t>Avustralya</a:t>
            </a:r>
            <a:endParaRPr lang="tr-TR" sz="3600" b="1" dirty="0"/>
          </a:p>
        </p:txBody>
      </p:sp>
      <p:graphicFrame>
        <p:nvGraphicFramePr>
          <p:cNvPr id="5" name="Grafik 4"/>
          <p:cNvGraphicFramePr/>
          <p:nvPr>
            <p:extLst>
              <p:ext uri="{D42A27DB-BD31-4B8C-83A1-F6EECF244321}">
                <p14:modId xmlns:p14="http://schemas.microsoft.com/office/powerpoint/2010/main" val="2620980004"/>
              </p:ext>
            </p:extLst>
          </p:nvPr>
        </p:nvGraphicFramePr>
        <p:xfrm>
          <a:off x="1200150" y="1828800"/>
          <a:ext cx="9955530" cy="4400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50045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a:t>Hindistan </a:t>
            </a:r>
            <a:endParaRPr lang="tr-TR" sz="4000" b="1" i="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673758740"/>
              </p:ext>
            </p:extLst>
          </p:nvPr>
        </p:nvGraphicFramePr>
        <p:xfrm>
          <a:off x="1211580" y="1931668"/>
          <a:ext cx="9944100" cy="4370075"/>
        </p:xfrm>
        <a:graphic>
          <a:graphicData uri="http://schemas.openxmlformats.org/drawingml/2006/table">
            <a:tbl>
              <a:tblPr firstRow="1" firstCol="1" bandRow="1">
                <a:tableStyleId>{5C22544A-7EE6-4342-B048-85BDC9FD1C3A}</a:tableStyleId>
              </a:tblPr>
              <a:tblGrid>
                <a:gridCol w="4226765"/>
                <a:gridCol w="5717335"/>
              </a:tblGrid>
              <a:tr h="389659">
                <a:tc>
                  <a:txBody>
                    <a:bodyPr/>
                    <a:lstStyle/>
                    <a:p>
                      <a:pPr algn="ctr">
                        <a:lnSpc>
                          <a:spcPct val="107000"/>
                        </a:lnSpc>
                        <a:spcAft>
                          <a:spcPts val="0"/>
                        </a:spcAft>
                      </a:pPr>
                      <a:r>
                        <a:rPr lang="tr-TR" sz="2800" dirty="0">
                          <a:effectLst/>
                        </a:rPr>
                        <a:t>Hindistan</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800">
                          <a:effectLst/>
                        </a:rPr>
                        <a:t>2015</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Resmi Adı</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Hindistan Cumhuriyeti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dirty="0">
                          <a:effectLst/>
                        </a:rPr>
                        <a:t>Başkent</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Yeni Delhi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Nüfus</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1.311.050.527</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Diller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Hintçe, İngilizce, Urduca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Dinler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Hinduizm, İslam, Budizm, Hristiyanlık</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Para Birimi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Hint Rupisi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Dünya'ya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smtClean="0">
                          <a:effectLst/>
                        </a:rPr>
                        <a:t>20.376.000</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Türkiye'ye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a:effectLst/>
                        </a:rPr>
                        <a:t>131.728</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GSMH</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2.095.398.349.095 $</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Kişi Başı Milli Gelir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a:effectLst/>
                        </a:rPr>
                        <a:t>1.598 $</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708117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a:t>Hindistan </a:t>
            </a:r>
            <a:endParaRPr lang="tr-TR" sz="4000" b="1" i="1" dirty="0"/>
          </a:p>
        </p:txBody>
      </p:sp>
      <p:graphicFrame>
        <p:nvGraphicFramePr>
          <p:cNvPr id="5" name="Grafik 4"/>
          <p:cNvGraphicFramePr/>
          <p:nvPr>
            <p:extLst>
              <p:ext uri="{D42A27DB-BD31-4B8C-83A1-F6EECF244321}">
                <p14:modId xmlns:p14="http://schemas.microsoft.com/office/powerpoint/2010/main" val="1352071232"/>
              </p:ext>
            </p:extLst>
          </p:nvPr>
        </p:nvGraphicFramePr>
        <p:xfrm>
          <a:off x="1097280" y="1845734"/>
          <a:ext cx="10058400" cy="44064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34002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a:t>Hindistan </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4104706529"/>
              </p:ext>
            </p:extLst>
          </p:nvPr>
        </p:nvGraphicFramePr>
        <p:xfrm>
          <a:off x="1211580" y="1897382"/>
          <a:ext cx="9944099" cy="4366260"/>
        </p:xfrm>
        <a:graphic>
          <a:graphicData uri="http://schemas.openxmlformats.org/drawingml/2006/table">
            <a:tbl>
              <a:tblPr firstRow="1" firstCol="1" bandRow="1">
                <a:tableStyleId>{5C22544A-7EE6-4342-B048-85BDC9FD1C3A}</a:tableStyleId>
              </a:tblPr>
              <a:tblGrid>
                <a:gridCol w="1578097"/>
                <a:gridCol w="3348069"/>
                <a:gridCol w="1076165"/>
                <a:gridCol w="3941768"/>
              </a:tblGrid>
              <a:tr h="808839">
                <a:tc>
                  <a:txBody>
                    <a:bodyPr/>
                    <a:lstStyle/>
                    <a:p>
                      <a:pPr algn="ctr">
                        <a:lnSpc>
                          <a:spcPct val="107000"/>
                        </a:lnSpc>
                        <a:spcAft>
                          <a:spcPts val="0"/>
                        </a:spcAft>
                      </a:pPr>
                      <a:r>
                        <a:rPr lang="tr-TR" sz="2400">
                          <a:effectLst/>
                        </a:rPr>
                        <a:t>Yıl</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400">
                          <a:effectLst/>
                        </a:rPr>
                        <a:t>Seyahat Eden </a:t>
                      </a:r>
                      <a:br>
                        <a:rPr lang="tr-TR" sz="2400">
                          <a:effectLst/>
                        </a:rPr>
                      </a:br>
                      <a:r>
                        <a:rPr lang="tr-TR" sz="2400">
                          <a:effectLst/>
                        </a:rPr>
                        <a:t>Kişi Sayısı</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400">
                          <a:effectLst/>
                        </a:rPr>
                        <a:t>Yıl</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400">
                          <a:effectLst/>
                        </a:rPr>
                        <a:t>Seyahat Eden </a:t>
                      </a:r>
                      <a:br>
                        <a:rPr lang="tr-TR" sz="2400">
                          <a:effectLst/>
                        </a:rPr>
                      </a:br>
                      <a:r>
                        <a:rPr lang="tr-TR" sz="2400">
                          <a:effectLst/>
                        </a:rPr>
                        <a:t>Kişi Sayısı</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95269">
                <a:tc>
                  <a:txBody>
                    <a:bodyPr/>
                    <a:lstStyle/>
                    <a:p>
                      <a:pPr algn="ctr">
                        <a:lnSpc>
                          <a:spcPct val="107000"/>
                        </a:lnSpc>
                        <a:spcAft>
                          <a:spcPts val="0"/>
                        </a:spcAft>
                      </a:pPr>
                      <a:r>
                        <a:rPr lang="tr-TR" sz="2400">
                          <a:effectLst/>
                        </a:rPr>
                        <a:t>1997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3.726.000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8.340.000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1998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3.811.000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9.783.000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1999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4.115.000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10.868.000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2000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4.416.000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11.067.000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2001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4.564.000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12.988.000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2002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4.940.000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13.994.000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2003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5.351.000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14.920.000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2004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6.213.000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16.626.000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5269">
                <a:tc>
                  <a:txBody>
                    <a:bodyPr/>
                    <a:lstStyle/>
                    <a:p>
                      <a:pPr algn="ctr">
                        <a:lnSpc>
                          <a:spcPct val="107000"/>
                        </a:lnSpc>
                        <a:spcAft>
                          <a:spcPts val="0"/>
                        </a:spcAft>
                      </a:pPr>
                      <a:r>
                        <a:rPr lang="tr-TR" sz="2400">
                          <a:effectLst/>
                        </a:rPr>
                        <a:t>2005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7.185.000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dirty="0">
                          <a:effectLst/>
                        </a:rPr>
                        <a:t>18.330.000</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5979006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a:t>Hindistan </a:t>
            </a:r>
            <a:endParaRPr lang="tr-TR" sz="4000" b="1" i="1" dirty="0"/>
          </a:p>
        </p:txBody>
      </p:sp>
      <p:graphicFrame>
        <p:nvGraphicFramePr>
          <p:cNvPr id="4" name="Grafik 3"/>
          <p:cNvGraphicFramePr/>
          <p:nvPr>
            <p:extLst>
              <p:ext uri="{D42A27DB-BD31-4B8C-83A1-F6EECF244321}">
                <p14:modId xmlns:p14="http://schemas.microsoft.com/office/powerpoint/2010/main" val="200450339"/>
              </p:ext>
            </p:extLst>
          </p:nvPr>
        </p:nvGraphicFramePr>
        <p:xfrm>
          <a:off x="1211580" y="1851660"/>
          <a:ext cx="9944100" cy="41833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38375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Japonya</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1373959689"/>
              </p:ext>
            </p:extLst>
          </p:nvPr>
        </p:nvGraphicFramePr>
        <p:xfrm>
          <a:off x="1211580" y="1897379"/>
          <a:ext cx="9944099" cy="4370075"/>
        </p:xfrm>
        <a:graphic>
          <a:graphicData uri="http://schemas.openxmlformats.org/drawingml/2006/table">
            <a:tbl>
              <a:tblPr firstRow="1" firstCol="1" bandRow="1">
                <a:tableStyleId>{5C22544A-7EE6-4342-B048-85BDC9FD1C3A}</a:tableStyleId>
              </a:tblPr>
              <a:tblGrid>
                <a:gridCol w="4720156"/>
                <a:gridCol w="5223943"/>
              </a:tblGrid>
              <a:tr h="388620">
                <a:tc>
                  <a:txBody>
                    <a:bodyPr/>
                    <a:lstStyle/>
                    <a:p>
                      <a:pPr algn="ctr">
                        <a:lnSpc>
                          <a:spcPct val="107000"/>
                        </a:lnSpc>
                        <a:spcAft>
                          <a:spcPts val="0"/>
                        </a:spcAft>
                      </a:pPr>
                      <a:r>
                        <a:rPr lang="tr-TR" sz="2800">
                          <a:effectLst/>
                        </a:rPr>
                        <a:t>Japonya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800">
                          <a:effectLst/>
                        </a:rPr>
                        <a:t>2015</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Resmi Adı</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Japonya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Başkent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Tokyo</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Nüfus</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126.958.472</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Diller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Japonca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Dinler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Şintoizm, Budizm, Hristiyanlık</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Para Birimi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Japon yeni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Dünya'ya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smtClean="0">
                          <a:effectLst/>
                        </a:rPr>
                        <a:t>16.214.000</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dirty="0">
                          <a:effectLst/>
                        </a:rPr>
                        <a:t>Türkiye'ye Seyahat</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107.318</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GSMH</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4.383.076.298.081$</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8620">
                <a:tc>
                  <a:txBody>
                    <a:bodyPr/>
                    <a:lstStyle/>
                    <a:p>
                      <a:pPr algn="just">
                        <a:lnSpc>
                          <a:spcPct val="107000"/>
                        </a:lnSpc>
                        <a:spcAft>
                          <a:spcPts val="0"/>
                        </a:spcAft>
                      </a:pPr>
                      <a:r>
                        <a:rPr lang="tr-TR" sz="2400">
                          <a:effectLst/>
                        </a:rPr>
                        <a:t>Kişi Başı Milli Gelir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a:effectLst/>
                        </a:rPr>
                        <a:t>34.523 $</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8326137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Japonya</a:t>
            </a:r>
            <a:endParaRPr lang="tr-TR" sz="4000" b="1" i="1" dirty="0"/>
          </a:p>
        </p:txBody>
      </p:sp>
      <p:graphicFrame>
        <p:nvGraphicFramePr>
          <p:cNvPr id="4" name="Grafik 3"/>
          <p:cNvGraphicFramePr/>
          <p:nvPr>
            <p:extLst>
              <p:ext uri="{D42A27DB-BD31-4B8C-83A1-F6EECF244321}">
                <p14:modId xmlns:p14="http://schemas.microsoft.com/office/powerpoint/2010/main" val="4277794952"/>
              </p:ext>
            </p:extLst>
          </p:nvPr>
        </p:nvGraphicFramePr>
        <p:xfrm>
          <a:off x="1223010" y="1851660"/>
          <a:ext cx="9932670" cy="43205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7580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a:t>Japon Vatandaşlarının Uluslararası Seyahat Sayıları </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1786660078"/>
              </p:ext>
            </p:extLst>
          </p:nvPr>
        </p:nvGraphicFramePr>
        <p:xfrm>
          <a:off x="1211580" y="1908814"/>
          <a:ext cx="9944100" cy="4304860"/>
        </p:xfrm>
        <a:graphic>
          <a:graphicData uri="http://schemas.openxmlformats.org/drawingml/2006/table">
            <a:tbl>
              <a:tblPr firstRow="1" firstCol="1" bandRow="1">
                <a:tableStyleId>{5C22544A-7EE6-4342-B048-85BDC9FD1C3A}</a:tableStyleId>
              </a:tblPr>
              <a:tblGrid>
                <a:gridCol w="1408630"/>
                <a:gridCol w="3415891"/>
                <a:gridCol w="1097964"/>
                <a:gridCol w="4021615"/>
              </a:tblGrid>
              <a:tr h="781313">
                <a:tc>
                  <a:txBody>
                    <a:bodyPr/>
                    <a:lstStyle/>
                    <a:p>
                      <a:pPr algn="ctr">
                        <a:lnSpc>
                          <a:spcPct val="107000"/>
                        </a:lnSpc>
                        <a:spcAft>
                          <a:spcPts val="0"/>
                        </a:spcAft>
                      </a:pPr>
                      <a:r>
                        <a:rPr lang="tr-TR" sz="2400">
                          <a:effectLst/>
                        </a:rPr>
                        <a:t>Yıl</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400">
                          <a:effectLst/>
                        </a:rPr>
                        <a:t>Seyahat Eden </a:t>
                      </a:r>
                      <a:br>
                        <a:rPr lang="tr-TR" sz="2400">
                          <a:effectLst/>
                        </a:rPr>
                      </a:br>
                      <a:r>
                        <a:rPr lang="tr-TR" sz="2400">
                          <a:effectLst/>
                        </a:rPr>
                        <a:t>Kişi Sayısı</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400">
                          <a:effectLst/>
                        </a:rPr>
                        <a:t>Yıl</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400">
                          <a:effectLst/>
                        </a:rPr>
                        <a:t>Seyahat Eden </a:t>
                      </a:r>
                      <a:br>
                        <a:rPr lang="tr-TR" sz="2400">
                          <a:effectLst/>
                        </a:rPr>
                      </a:br>
                      <a:r>
                        <a:rPr lang="tr-TR" sz="2400">
                          <a:effectLst/>
                        </a:rPr>
                        <a:t>Kişi Sayısı</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81817">
                <a:tc>
                  <a:txBody>
                    <a:bodyPr/>
                    <a:lstStyle/>
                    <a:p>
                      <a:pPr algn="ctr">
                        <a:lnSpc>
                          <a:spcPct val="107000"/>
                        </a:lnSpc>
                        <a:spcAft>
                          <a:spcPts val="0"/>
                        </a:spcAft>
                      </a:pPr>
                      <a:r>
                        <a:rPr lang="tr-TR" sz="2400">
                          <a:effectLst/>
                        </a:rPr>
                        <a:t>1997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16.803.000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nSpc>
                          <a:spcPct val="107000"/>
                        </a:lnSpc>
                        <a:spcAft>
                          <a:spcPts val="0"/>
                        </a:spcAft>
                        <a:tabLst>
                          <a:tab pos="457200" algn="l"/>
                        </a:tabLst>
                      </a:pPr>
                      <a:r>
                        <a:rPr lang="tr-TR" sz="2400">
                          <a:effectLst/>
                        </a:rPr>
                        <a:t>	17.535.000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1998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15.806.000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17.295.000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1999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16.358.000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15.987.000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2000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17.819.000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2009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15.446.000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2001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16.216.000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16.637.000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2002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16.523.000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16.994.000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2003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13.296.000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18.491.000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2004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16.831.000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17.473.000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1817">
                <a:tc>
                  <a:txBody>
                    <a:bodyPr/>
                    <a:lstStyle/>
                    <a:p>
                      <a:pPr algn="ctr">
                        <a:lnSpc>
                          <a:spcPct val="107000"/>
                        </a:lnSpc>
                        <a:spcAft>
                          <a:spcPts val="0"/>
                        </a:spcAft>
                      </a:pPr>
                      <a:r>
                        <a:rPr lang="tr-TR" sz="2400">
                          <a:effectLst/>
                        </a:rPr>
                        <a:t>2005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17.404.000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dirty="0">
                          <a:effectLst/>
                        </a:rPr>
                        <a:t>16.903.000</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8530651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Japonya</a:t>
            </a:r>
            <a:endParaRPr lang="tr-TR" sz="4000" b="1" i="1" dirty="0"/>
          </a:p>
        </p:txBody>
      </p:sp>
      <p:graphicFrame>
        <p:nvGraphicFramePr>
          <p:cNvPr id="4" name="Grafik 3"/>
          <p:cNvGraphicFramePr/>
          <p:nvPr>
            <p:extLst>
              <p:ext uri="{D42A27DB-BD31-4B8C-83A1-F6EECF244321}">
                <p14:modId xmlns:p14="http://schemas.microsoft.com/office/powerpoint/2010/main" val="3710920377"/>
              </p:ext>
            </p:extLst>
          </p:nvPr>
        </p:nvGraphicFramePr>
        <p:xfrm>
          <a:off x="1211580" y="1863090"/>
          <a:ext cx="9944100" cy="43091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68547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Malezya</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283403910"/>
              </p:ext>
            </p:extLst>
          </p:nvPr>
        </p:nvGraphicFramePr>
        <p:xfrm>
          <a:off x="1325880" y="1920236"/>
          <a:ext cx="9749790" cy="4132081"/>
        </p:xfrm>
        <a:graphic>
          <a:graphicData uri="http://schemas.openxmlformats.org/drawingml/2006/table">
            <a:tbl>
              <a:tblPr firstRow="1" firstCol="1" bandRow="1">
                <a:tableStyleId>{5C22544A-7EE6-4342-B048-85BDC9FD1C3A}</a:tableStyleId>
              </a:tblPr>
              <a:tblGrid>
                <a:gridCol w="3799514"/>
                <a:gridCol w="5950276"/>
              </a:tblGrid>
              <a:tr h="374073">
                <a:tc>
                  <a:txBody>
                    <a:bodyPr/>
                    <a:lstStyle/>
                    <a:p>
                      <a:pPr algn="ctr">
                        <a:lnSpc>
                          <a:spcPct val="107000"/>
                        </a:lnSpc>
                        <a:spcAft>
                          <a:spcPts val="0"/>
                        </a:spcAft>
                      </a:pPr>
                      <a:r>
                        <a:rPr lang="tr-TR" sz="2400" dirty="0">
                          <a:effectLst/>
                        </a:rPr>
                        <a:t>Malezya</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2014</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Resmi Adı</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Malezya Devleti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Başkent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Kuala Lumpur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Nüfus</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30.331.007</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Diller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Bahasa Malezya, İngilizce, Çince</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Dinler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İslam, Budizm, Hristiyanlık</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Para Birimi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Ringgit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Dünya'ya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 </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Türkiye'ye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69.956</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GSMH</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296.283.190.372 $</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4073">
                <a:tc>
                  <a:txBody>
                    <a:bodyPr/>
                    <a:lstStyle/>
                    <a:p>
                      <a:pPr algn="just">
                        <a:lnSpc>
                          <a:spcPct val="107000"/>
                        </a:lnSpc>
                        <a:spcAft>
                          <a:spcPts val="0"/>
                        </a:spcAft>
                      </a:pPr>
                      <a:r>
                        <a:rPr lang="tr-TR" sz="2000">
                          <a:effectLst/>
                        </a:rPr>
                        <a:t>Kişi Başı Milli Gelir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9.768 $</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2968073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Malezya</a:t>
            </a:r>
            <a:endParaRPr lang="tr-TR" sz="4000" b="1" i="1" dirty="0"/>
          </a:p>
        </p:txBody>
      </p:sp>
      <p:graphicFrame>
        <p:nvGraphicFramePr>
          <p:cNvPr id="4" name="Grafik 3"/>
          <p:cNvGraphicFramePr/>
          <p:nvPr>
            <p:extLst>
              <p:ext uri="{D42A27DB-BD31-4B8C-83A1-F6EECF244321}">
                <p14:modId xmlns:p14="http://schemas.microsoft.com/office/powerpoint/2010/main" val="3532366235"/>
              </p:ext>
            </p:extLst>
          </p:nvPr>
        </p:nvGraphicFramePr>
        <p:xfrm>
          <a:off x="1280160" y="1954530"/>
          <a:ext cx="9761220" cy="41262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70735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Malezya</a:t>
            </a:r>
            <a:endParaRPr lang="tr-TR" sz="4000" b="1" i="1" dirty="0"/>
          </a:p>
        </p:txBody>
      </p:sp>
      <p:graphicFrame>
        <p:nvGraphicFramePr>
          <p:cNvPr id="5" name="Grafik 4"/>
          <p:cNvGraphicFramePr/>
          <p:nvPr>
            <p:extLst>
              <p:ext uri="{D42A27DB-BD31-4B8C-83A1-F6EECF244321}">
                <p14:modId xmlns:p14="http://schemas.microsoft.com/office/powerpoint/2010/main" val="4172103344"/>
              </p:ext>
            </p:extLst>
          </p:nvPr>
        </p:nvGraphicFramePr>
        <p:xfrm>
          <a:off x="1234440" y="1863090"/>
          <a:ext cx="9921240" cy="42748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736072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Pakistan</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500568720"/>
              </p:ext>
            </p:extLst>
          </p:nvPr>
        </p:nvGraphicFramePr>
        <p:xfrm>
          <a:off x="1280160" y="1863094"/>
          <a:ext cx="9715500" cy="4309107"/>
        </p:xfrm>
        <a:graphic>
          <a:graphicData uri="http://schemas.openxmlformats.org/drawingml/2006/table">
            <a:tbl>
              <a:tblPr firstRow="1" firstCol="1" bandRow="1">
                <a:tableStyleId>{5C22544A-7EE6-4342-B048-85BDC9FD1C3A}</a:tableStyleId>
              </a:tblPr>
              <a:tblGrid>
                <a:gridCol w="4195835"/>
                <a:gridCol w="5519665"/>
              </a:tblGrid>
              <a:tr h="391737">
                <a:tc>
                  <a:txBody>
                    <a:bodyPr/>
                    <a:lstStyle/>
                    <a:p>
                      <a:pPr algn="ctr">
                        <a:lnSpc>
                          <a:spcPct val="107000"/>
                        </a:lnSpc>
                        <a:spcAft>
                          <a:spcPts val="0"/>
                        </a:spcAft>
                      </a:pPr>
                      <a:r>
                        <a:rPr lang="tr-TR" sz="2400">
                          <a:effectLst/>
                        </a:rPr>
                        <a:t>Pakistan</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2014</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Resmi Adı</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Pakistan İslam Cumhuriyeti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Başkent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İslamabad</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Nüfus</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188.924.874</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Diller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Urduca, İngilizce</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dirty="0">
                          <a:effectLst/>
                        </a:rPr>
                        <a:t>Dinler</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 </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Para Birimi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Pakistan Rupisi</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Dünya'ya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 </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Türkiye'ye Seyahat</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62.840</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GSMH</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a:effectLst/>
                        </a:rPr>
                        <a:t>271.049.886.672 $</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1737">
                <a:tc>
                  <a:txBody>
                    <a:bodyPr/>
                    <a:lstStyle/>
                    <a:p>
                      <a:pPr algn="just">
                        <a:lnSpc>
                          <a:spcPct val="107000"/>
                        </a:lnSpc>
                        <a:spcAft>
                          <a:spcPts val="0"/>
                        </a:spcAft>
                      </a:pPr>
                      <a:r>
                        <a:rPr lang="tr-TR" sz="2000">
                          <a:effectLst/>
                        </a:rPr>
                        <a:t>Kişi Başı Milli Gelir</a:t>
                      </a:r>
                      <a:endParaRPr lang="tr-TR" sz="20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000" dirty="0">
                          <a:effectLst/>
                        </a:rPr>
                        <a:t>1.434 $</a:t>
                      </a:r>
                      <a:endParaRPr lang="tr-TR"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10611314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Pakistan</a:t>
            </a:r>
            <a:endParaRPr lang="tr-TR" sz="4000" b="1" i="1" dirty="0"/>
          </a:p>
        </p:txBody>
      </p:sp>
      <p:graphicFrame>
        <p:nvGraphicFramePr>
          <p:cNvPr id="5" name="Grafik 4"/>
          <p:cNvGraphicFramePr/>
          <p:nvPr>
            <p:extLst>
              <p:ext uri="{D42A27DB-BD31-4B8C-83A1-F6EECF244321}">
                <p14:modId xmlns:p14="http://schemas.microsoft.com/office/powerpoint/2010/main" val="2981764909"/>
              </p:ext>
            </p:extLst>
          </p:nvPr>
        </p:nvGraphicFramePr>
        <p:xfrm>
          <a:off x="1234440" y="1863090"/>
          <a:ext cx="9921240" cy="43091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435825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Pakistan</a:t>
            </a:r>
            <a:endParaRPr lang="tr-TR" sz="4000" b="1" i="1" dirty="0"/>
          </a:p>
        </p:txBody>
      </p:sp>
      <p:graphicFrame>
        <p:nvGraphicFramePr>
          <p:cNvPr id="4" name="Grafik 3"/>
          <p:cNvGraphicFramePr/>
          <p:nvPr>
            <p:extLst>
              <p:ext uri="{D42A27DB-BD31-4B8C-83A1-F6EECF244321}">
                <p14:modId xmlns:p14="http://schemas.microsoft.com/office/powerpoint/2010/main" val="4204196188"/>
              </p:ext>
            </p:extLst>
          </p:nvPr>
        </p:nvGraphicFramePr>
        <p:xfrm>
          <a:off x="1234440" y="1863090"/>
          <a:ext cx="9921240" cy="4229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5251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Endonezya</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3874019673"/>
              </p:ext>
            </p:extLst>
          </p:nvPr>
        </p:nvGraphicFramePr>
        <p:xfrm>
          <a:off x="1280160" y="1908810"/>
          <a:ext cx="9784080" cy="4370075"/>
        </p:xfrm>
        <a:graphic>
          <a:graphicData uri="http://schemas.openxmlformats.org/drawingml/2006/table">
            <a:tbl>
              <a:tblPr firstRow="1" firstCol="1" bandRow="1">
                <a:tableStyleId>{5C22544A-7EE6-4342-B048-85BDC9FD1C3A}</a:tableStyleId>
              </a:tblPr>
              <a:tblGrid>
                <a:gridCol w="3863194"/>
                <a:gridCol w="5920886"/>
              </a:tblGrid>
              <a:tr h="387581">
                <a:tc>
                  <a:txBody>
                    <a:bodyPr/>
                    <a:lstStyle/>
                    <a:p>
                      <a:pPr algn="ctr">
                        <a:lnSpc>
                          <a:spcPct val="107000"/>
                        </a:lnSpc>
                        <a:spcAft>
                          <a:spcPts val="0"/>
                        </a:spcAft>
                      </a:pPr>
                      <a:r>
                        <a:rPr lang="tr-TR" sz="2800">
                          <a:effectLst/>
                        </a:rPr>
                        <a:t>Endonezya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800">
                          <a:effectLst/>
                        </a:rPr>
                        <a:t>2015</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Resmi Adı</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Endonezya Cumhuriyeti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Başkent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Cakarta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Nüfus</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257.563.815</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Diller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Bahasa Endonezya,  Cavaca, Sundaca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Dinler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İslam, Hristiyanlık</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Para Birimi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Endonezya Rupisi (Rupiah)</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Dünya'ya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8.176.000</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Türkiye'ye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56.802</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GSMH</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861.933.968.740 $</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7581">
                <a:tc>
                  <a:txBody>
                    <a:bodyPr/>
                    <a:lstStyle/>
                    <a:p>
                      <a:pPr algn="just">
                        <a:lnSpc>
                          <a:spcPct val="107000"/>
                        </a:lnSpc>
                        <a:spcAft>
                          <a:spcPts val="0"/>
                        </a:spcAft>
                      </a:pPr>
                      <a:r>
                        <a:rPr lang="tr-TR" sz="2400">
                          <a:effectLst/>
                        </a:rPr>
                        <a:t>Kişi Başı Milli Gelir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a:effectLst/>
                        </a:rPr>
                        <a:t>3.346 $</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4573895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Endonezya</a:t>
            </a:r>
            <a:endParaRPr lang="tr-TR" sz="4000" b="1" i="1" dirty="0"/>
          </a:p>
        </p:txBody>
      </p:sp>
      <p:graphicFrame>
        <p:nvGraphicFramePr>
          <p:cNvPr id="4" name="Grafik 3"/>
          <p:cNvGraphicFramePr/>
          <p:nvPr>
            <p:extLst>
              <p:ext uri="{D42A27DB-BD31-4B8C-83A1-F6EECF244321}">
                <p14:modId xmlns:p14="http://schemas.microsoft.com/office/powerpoint/2010/main" val="1509768509"/>
              </p:ext>
            </p:extLst>
          </p:nvPr>
        </p:nvGraphicFramePr>
        <p:xfrm>
          <a:off x="1280160" y="1897380"/>
          <a:ext cx="9875520" cy="42519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3749152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Endonezya</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664270441"/>
              </p:ext>
            </p:extLst>
          </p:nvPr>
        </p:nvGraphicFramePr>
        <p:xfrm>
          <a:off x="1234440" y="1863091"/>
          <a:ext cx="9921240" cy="4309111"/>
        </p:xfrm>
        <a:graphic>
          <a:graphicData uri="http://schemas.openxmlformats.org/drawingml/2006/table">
            <a:tbl>
              <a:tblPr firstRow="1" firstCol="1" bandRow="1">
                <a:tableStyleId>{5C22544A-7EE6-4342-B048-85BDC9FD1C3A}</a:tableStyleId>
              </a:tblPr>
              <a:tblGrid>
                <a:gridCol w="1574470"/>
                <a:gridCol w="3340373"/>
                <a:gridCol w="1073691"/>
                <a:gridCol w="3932706"/>
              </a:tblGrid>
              <a:tr h="877663">
                <a:tc>
                  <a:txBody>
                    <a:bodyPr/>
                    <a:lstStyle/>
                    <a:p>
                      <a:pPr algn="ctr">
                        <a:lnSpc>
                          <a:spcPct val="107000"/>
                        </a:lnSpc>
                        <a:spcBef>
                          <a:spcPts val="200"/>
                        </a:spcBef>
                        <a:spcAft>
                          <a:spcPts val="200"/>
                        </a:spcAft>
                      </a:pPr>
                      <a:r>
                        <a:rPr lang="tr-TR" sz="2000" dirty="0">
                          <a:effectLst/>
                        </a:rPr>
                        <a:t>Yıl</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200"/>
                        </a:spcBef>
                        <a:spcAft>
                          <a:spcPts val="200"/>
                        </a:spcAft>
                      </a:pPr>
                      <a:r>
                        <a:rPr lang="tr-TR" sz="2000">
                          <a:effectLst/>
                        </a:rPr>
                        <a:t>Seyahat Eden </a:t>
                      </a:r>
                      <a:br>
                        <a:rPr lang="tr-TR" sz="2000">
                          <a:effectLst/>
                        </a:rPr>
                      </a:br>
                      <a:r>
                        <a:rPr lang="tr-TR" sz="2000">
                          <a:effectLst/>
                        </a:rPr>
                        <a:t>Kişi Sayısı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200"/>
                        </a:spcBef>
                        <a:spcAft>
                          <a:spcPts val="200"/>
                        </a:spcAft>
                      </a:pPr>
                      <a:r>
                        <a:rPr lang="tr-TR" sz="2000">
                          <a:effectLst/>
                        </a:rPr>
                        <a:t>Yıl</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200"/>
                        </a:spcBef>
                        <a:spcAft>
                          <a:spcPts val="200"/>
                        </a:spcAft>
                      </a:pPr>
                      <a:r>
                        <a:rPr lang="tr-TR" sz="2000">
                          <a:effectLst/>
                        </a:rPr>
                        <a:t>Seyahat Eden </a:t>
                      </a:r>
                      <a:br>
                        <a:rPr lang="tr-TR" sz="2000">
                          <a:effectLst/>
                        </a:rPr>
                      </a:br>
                      <a:r>
                        <a:rPr lang="tr-TR" sz="2000">
                          <a:effectLst/>
                        </a:rPr>
                        <a:t>Kişi Sayısı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28931">
                <a:tc>
                  <a:txBody>
                    <a:bodyPr/>
                    <a:lstStyle/>
                    <a:p>
                      <a:pPr algn="ctr">
                        <a:lnSpc>
                          <a:spcPct val="107000"/>
                        </a:lnSpc>
                        <a:spcBef>
                          <a:spcPts val="200"/>
                        </a:spcBef>
                        <a:spcAft>
                          <a:spcPts val="200"/>
                        </a:spcAft>
                      </a:pPr>
                      <a:r>
                        <a:rPr lang="tr-TR" sz="2000">
                          <a:effectLst/>
                        </a:rPr>
                        <a:t>2000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2.205.000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2008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457200" algn="l"/>
                        </a:tabLst>
                      </a:pPr>
                      <a:r>
                        <a:rPr lang="tr-TR" sz="2000">
                          <a:effectLst/>
                        </a:rPr>
                        <a:t>5.486.000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28931">
                <a:tc>
                  <a:txBody>
                    <a:bodyPr/>
                    <a:lstStyle/>
                    <a:p>
                      <a:pPr algn="ctr">
                        <a:lnSpc>
                          <a:spcPct val="107000"/>
                        </a:lnSpc>
                        <a:spcBef>
                          <a:spcPts val="200"/>
                        </a:spcBef>
                        <a:spcAft>
                          <a:spcPts val="200"/>
                        </a:spcAft>
                      </a:pPr>
                      <a:r>
                        <a:rPr lang="tr-TR" sz="2000">
                          <a:effectLst/>
                        </a:rPr>
                        <a:t>2001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2.505.000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2009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5.053.000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28931">
                <a:tc>
                  <a:txBody>
                    <a:bodyPr/>
                    <a:lstStyle/>
                    <a:p>
                      <a:pPr algn="ctr">
                        <a:lnSpc>
                          <a:spcPct val="107000"/>
                        </a:lnSpc>
                        <a:spcBef>
                          <a:spcPts val="200"/>
                        </a:spcBef>
                        <a:spcAft>
                          <a:spcPts val="200"/>
                        </a:spcAft>
                      </a:pPr>
                      <a:r>
                        <a:rPr lang="tr-TR" sz="2000">
                          <a:effectLst/>
                        </a:rPr>
                        <a:t>2002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3.231.000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2010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6.235.000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28931">
                <a:tc>
                  <a:txBody>
                    <a:bodyPr/>
                    <a:lstStyle/>
                    <a:p>
                      <a:pPr algn="ctr">
                        <a:lnSpc>
                          <a:spcPct val="107000"/>
                        </a:lnSpc>
                        <a:spcBef>
                          <a:spcPts val="200"/>
                        </a:spcBef>
                        <a:spcAft>
                          <a:spcPts val="200"/>
                        </a:spcAft>
                      </a:pPr>
                      <a:r>
                        <a:rPr lang="tr-TR" sz="2000">
                          <a:effectLst/>
                        </a:rPr>
                        <a:t>2003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3.478.000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2011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6.750.000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28931">
                <a:tc>
                  <a:txBody>
                    <a:bodyPr/>
                    <a:lstStyle/>
                    <a:p>
                      <a:pPr algn="ctr">
                        <a:lnSpc>
                          <a:spcPct val="107000"/>
                        </a:lnSpc>
                        <a:spcBef>
                          <a:spcPts val="200"/>
                        </a:spcBef>
                        <a:spcAft>
                          <a:spcPts val="200"/>
                        </a:spcAft>
                      </a:pPr>
                      <a:r>
                        <a:rPr lang="tr-TR" sz="2000">
                          <a:effectLst/>
                        </a:rPr>
                        <a:t>2004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3.941.000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2012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7.454.000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28931">
                <a:tc>
                  <a:txBody>
                    <a:bodyPr/>
                    <a:lstStyle/>
                    <a:p>
                      <a:pPr algn="ctr">
                        <a:lnSpc>
                          <a:spcPct val="107000"/>
                        </a:lnSpc>
                        <a:spcBef>
                          <a:spcPts val="200"/>
                        </a:spcBef>
                        <a:spcAft>
                          <a:spcPts val="200"/>
                        </a:spcAft>
                      </a:pPr>
                      <a:r>
                        <a:rPr lang="tr-TR" sz="2000">
                          <a:effectLst/>
                        </a:rPr>
                        <a:t>2005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4.106.000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2013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7.973.000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28931">
                <a:tc>
                  <a:txBody>
                    <a:bodyPr/>
                    <a:lstStyle/>
                    <a:p>
                      <a:pPr algn="ctr">
                        <a:lnSpc>
                          <a:spcPct val="107000"/>
                        </a:lnSpc>
                        <a:spcBef>
                          <a:spcPts val="200"/>
                        </a:spcBef>
                        <a:spcAft>
                          <a:spcPts val="200"/>
                        </a:spcAft>
                      </a:pPr>
                      <a:r>
                        <a:rPr lang="tr-TR" sz="2000">
                          <a:effectLst/>
                        </a:rPr>
                        <a:t>2006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4.967.000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2014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8.770.000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428931">
                <a:tc>
                  <a:txBody>
                    <a:bodyPr/>
                    <a:lstStyle/>
                    <a:p>
                      <a:pPr algn="ctr">
                        <a:lnSpc>
                          <a:spcPct val="107000"/>
                        </a:lnSpc>
                        <a:spcBef>
                          <a:spcPts val="200"/>
                        </a:spcBef>
                        <a:spcAft>
                          <a:spcPts val="200"/>
                        </a:spcAft>
                      </a:pPr>
                      <a:r>
                        <a:rPr lang="tr-TR" sz="2000">
                          <a:effectLst/>
                        </a:rPr>
                        <a:t>2007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5.158.000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a:effectLst/>
                        </a:rPr>
                        <a:t>2015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000" dirty="0" smtClean="0">
                          <a:effectLst/>
                        </a:rPr>
                        <a:t>8.176.000</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17827404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Endonezya</a:t>
            </a:r>
            <a:endParaRPr lang="tr-TR" sz="4000" b="1" i="1" dirty="0"/>
          </a:p>
        </p:txBody>
      </p:sp>
      <p:graphicFrame>
        <p:nvGraphicFramePr>
          <p:cNvPr id="4" name="Grafik 3"/>
          <p:cNvGraphicFramePr/>
          <p:nvPr>
            <p:extLst>
              <p:ext uri="{D42A27DB-BD31-4B8C-83A1-F6EECF244321}">
                <p14:modId xmlns:p14="http://schemas.microsoft.com/office/powerpoint/2010/main" val="657013496"/>
              </p:ext>
            </p:extLst>
          </p:nvPr>
        </p:nvGraphicFramePr>
        <p:xfrm>
          <a:off x="1257300" y="1874520"/>
          <a:ext cx="9898379" cy="43091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2282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Filipinler</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2396774916"/>
              </p:ext>
            </p:extLst>
          </p:nvPr>
        </p:nvGraphicFramePr>
        <p:xfrm>
          <a:off x="1245870" y="1897380"/>
          <a:ext cx="9909809" cy="4304861"/>
        </p:xfrm>
        <a:graphic>
          <a:graphicData uri="http://schemas.openxmlformats.org/drawingml/2006/table">
            <a:tbl>
              <a:tblPr firstRow="1" firstCol="1" bandRow="1">
                <a:tableStyleId>{5C22544A-7EE6-4342-B048-85BDC9FD1C3A}</a:tableStyleId>
              </a:tblPr>
              <a:tblGrid>
                <a:gridCol w="3769692"/>
                <a:gridCol w="6140117"/>
              </a:tblGrid>
              <a:tr h="389659">
                <a:tc>
                  <a:txBody>
                    <a:bodyPr/>
                    <a:lstStyle/>
                    <a:p>
                      <a:pPr algn="ctr">
                        <a:lnSpc>
                          <a:spcPct val="107000"/>
                        </a:lnSpc>
                        <a:spcAft>
                          <a:spcPts val="0"/>
                        </a:spcAft>
                      </a:pPr>
                      <a:r>
                        <a:rPr lang="tr-TR" sz="2400">
                          <a:effectLst/>
                        </a:rPr>
                        <a:t>Filipinler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400">
                          <a:effectLst/>
                        </a:rPr>
                        <a:t>2015</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Resmi Adı</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Filipinler Cumhuriyeti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Başkent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Manila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Nüfus</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100.699.395</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Diller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İngilizce, Filipince (Tagalogça)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Dinler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Hristiyanlık, İslam</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Para Birimi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Filipinler Pesosu</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Dünya'ya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4.570.000 (2014)</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Türkiye'ye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83.243</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GSMH</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292.451.392.606 $</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89659">
                <a:tc>
                  <a:txBody>
                    <a:bodyPr/>
                    <a:lstStyle/>
                    <a:p>
                      <a:pPr algn="just">
                        <a:lnSpc>
                          <a:spcPct val="107000"/>
                        </a:lnSpc>
                        <a:spcAft>
                          <a:spcPts val="0"/>
                        </a:spcAft>
                      </a:pPr>
                      <a:r>
                        <a:rPr lang="tr-TR" sz="2400">
                          <a:effectLst/>
                        </a:rPr>
                        <a:t>Kişi Başı Milli Gelir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a:effectLst/>
                        </a:rPr>
                        <a:t>2.904 $</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5720080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Filipinler</a:t>
            </a:r>
            <a:endParaRPr lang="tr-TR" sz="4000" b="1" i="1" dirty="0"/>
          </a:p>
        </p:txBody>
      </p:sp>
      <p:graphicFrame>
        <p:nvGraphicFramePr>
          <p:cNvPr id="4" name="Grafik 3"/>
          <p:cNvGraphicFramePr/>
          <p:nvPr>
            <p:extLst>
              <p:ext uri="{D42A27DB-BD31-4B8C-83A1-F6EECF244321}">
                <p14:modId xmlns:p14="http://schemas.microsoft.com/office/powerpoint/2010/main" val="1676068044"/>
              </p:ext>
            </p:extLst>
          </p:nvPr>
        </p:nvGraphicFramePr>
        <p:xfrm>
          <a:off x="1268730" y="1931670"/>
          <a:ext cx="9886950" cy="41948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91798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Filipinler</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1592870497"/>
              </p:ext>
            </p:extLst>
          </p:nvPr>
        </p:nvGraphicFramePr>
        <p:xfrm>
          <a:off x="1303020" y="1897382"/>
          <a:ext cx="9852661" cy="4304860"/>
        </p:xfrm>
        <a:graphic>
          <a:graphicData uri="http://schemas.openxmlformats.org/drawingml/2006/table">
            <a:tbl>
              <a:tblPr firstRow="1" firstCol="1" bandRow="1">
                <a:tableStyleId>{5C22544A-7EE6-4342-B048-85BDC9FD1C3A}</a:tableStyleId>
              </a:tblPr>
              <a:tblGrid>
                <a:gridCol w="1395677"/>
                <a:gridCol w="3384480"/>
                <a:gridCol w="1087869"/>
                <a:gridCol w="3984635"/>
              </a:tblGrid>
              <a:tr h="777078">
                <a:tc>
                  <a:txBody>
                    <a:bodyPr/>
                    <a:lstStyle/>
                    <a:p>
                      <a:pPr algn="ctr">
                        <a:lnSpc>
                          <a:spcPct val="107000"/>
                        </a:lnSpc>
                        <a:spcBef>
                          <a:spcPts val="200"/>
                        </a:spcBef>
                        <a:spcAft>
                          <a:spcPts val="200"/>
                        </a:spcAft>
                      </a:pPr>
                      <a:r>
                        <a:rPr lang="tr-TR" sz="2400">
                          <a:effectLst/>
                        </a:rPr>
                        <a:t>Yıl</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200"/>
                        </a:spcBef>
                        <a:spcAft>
                          <a:spcPts val="200"/>
                        </a:spcAft>
                      </a:pPr>
                      <a:r>
                        <a:rPr lang="tr-TR" sz="2400">
                          <a:effectLst/>
                        </a:rPr>
                        <a:t>Seyahat Eden </a:t>
                      </a:r>
                      <a:br>
                        <a:rPr lang="tr-TR" sz="2400">
                          <a:effectLst/>
                        </a:rPr>
                      </a:br>
                      <a:r>
                        <a:rPr lang="tr-TR" sz="2400">
                          <a:effectLst/>
                        </a:rPr>
                        <a:t>Kişi Sayısı</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200"/>
                        </a:spcBef>
                        <a:spcAft>
                          <a:spcPts val="200"/>
                        </a:spcAft>
                      </a:pPr>
                      <a:r>
                        <a:rPr lang="tr-TR" sz="2400">
                          <a:effectLst/>
                        </a:rPr>
                        <a:t>Yıl</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200"/>
                        </a:spcBef>
                        <a:spcAft>
                          <a:spcPts val="200"/>
                        </a:spcAft>
                      </a:pPr>
                      <a:r>
                        <a:rPr lang="tr-TR" sz="2400">
                          <a:effectLst/>
                        </a:rPr>
                        <a:t>Seyahat Eden </a:t>
                      </a:r>
                      <a:br>
                        <a:rPr lang="tr-TR" sz="2400">
                          <a:effectLst/>
                        </a:rPr>
                      </a:br>
                      <a:r>
                        <a:rPr lang="tr-TR" sz="2400">
                          <a:effectLst/>
                        </a:rPr>
                        <a:t>Kişi Sayısı</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79748">
                <a:tc>
                  <a:txBody>
                    <a:bodyPr/>
                    <a:lstStyle/>
                    <a:p>
                      <a:pPr algn="ctr">
                        <a:lnSpc>
                          <a:spcPct val="107000"/>
                        </a:lnSpc>
                        <a:spcBef>
                          <a:spcPts val="200"/>
                        </a:spcBef>
                        <a:spcAft>
                          <a:spcPts val="200"/>
                        </a:spcAft>
                      </a:pPr>
                      <a:r>
                        <a:rPr lang="tr-TR" sz="2400">
                          <a:effectLst/>
                        </a:rPr>
                        <a:t>1996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2.121.000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2005</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2.144.000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1997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1.930.000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2006</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2.745.000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1998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1.817.000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2007</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3.066.000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1999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1.755.000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2008</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3.355.000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2000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1.670.000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2009</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3.188.000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2001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dirty="0">
                          <a:effectLst/>
                        </a:rPr>
                        <a:t>1.787.000</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2010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3.840.000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2002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1.969.000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2011</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4.170.000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2003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1.803.000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2012</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4.310.000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79748">
                <a:tc>
                  <a:txBody>
                    <a:bodyPr/>
                    <a:lstStyle/>
                    <a:p>
                      <a:pPr algn="ctr">
                        <a:lnSpc>
                          <a:spcPct val="107000"/>
                        </a:lnSpc>
                        <a:spcBef>
                          <a:spcPts val="200"/>
                        </a:spcBef>
                        <a:spcAft>
                          <a:spcPts val="200"/>
                        </a:spcAft>
                      </a:pPr>
                      <a:r>
                        <a:rPr lang="tr-TR" sz="2400">
                          <a:effectLst/>
                        </a:rPr>
                        <a:t>2004</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tabLst>
                          <a:tab pos="457200" algn="l"/>
                        </a:tabLst>
                      </a:pPr>
                      <a:r>
                        <a:rPr lang="tr-TR" sz="2400">
                          <a:effectLst/>
                        </a:rPr>
                        <a:t>1.920.000</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a:effectLst/>
                        </a:rPr>
                        <a:t>2013</a:t>
                      </a:r>
                      <a:endParaRPr lang="tr-TR" sz="24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200"/>
                        </a:spcBef>
                        <a:spcAft>
                          <a:spcPts val="200"/>
                        </a:spcAft>
                      </a:pPr>
                      <a:r>
                        <a:rPr lang="tr-TR" sz="2400" dirty="0">
                          <a:effectLst/>
                        </a:rPr>
                        <a:t>4.570.000</a:t>
                      </a:r>
                      <a:endParaRPr lang="tr-TR" sz="24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11315471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Filipinler</a:t>
            </a:r>
            <a:endParaRPr lang="tr-TR" sz="4000" b="1" i="1" dirty="0"/>
          </a:p>
        </p:txBody>
      </p:sp>
      <p:graphicFrame>
        <p:nvGraphicFramePr>
          <p:cNvPr id="4" name="Grafik 3"/>
          <p:cNvGraphicFramePr/>
          <p:nvPr>
            <p:extLst>
              <p:ext uri="{D42A27DB-BD31-4B8C-83A1-F6EECF244321}">
                <p14:modId xmlns:p14="http://schemas.microsoft.com/office/powerpoint/2010/main" val="3037817904"/>
              </p:ext>
            </p:extLst>
          </p:nvPr>
        </p:nvGraphicFramePr>
        <p:xfrm>
          <a:off x="1211580" y="1828800"/>
          <a:ext cx="9944100" cy="43891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569754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Tayvan</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1103664751"/>
              </p:ext>
            </p:extLst>
          </p:nvPr>
        </p:nvGraphicFramePr>
        <p:xfrm>
          <a:off x="1234440" y="1885952"/>
          <a:ext cx="9921239" cy="4370075"/>
        </p:xfrm>
        <a:graphic>
          <a:graphicData uri="http://schemas.openxmlformats.org/drawingml/2006/table">
            <a:tbl>
              <a:tblPr firstRow="1" firstCol="1" bandRow="1">
                <a:tableStyleId>{5C22544A-7EE6-4342-B048-85BDC9FD1C3A}</a:tableStyleId>
              </a:tblPr>
              <a:tblGrid>
                <a:gridCol w="4211930"/>
                <a:gridCol w="5709309"/>
              </a:tblGrid>
              <a:tr h="390698">
                <a:tc>
                  <a:txBody>
                    <a:bodyPr/>
                    <a:lstStyle/>
                    <a:p>
                      <a:pPr algn="ctr">
                        <a:lnSpc>
                          <a:spcPct val="107000"/>
                        </a:lnSpc>
                        <a:spcAft>
                          <a:spcPts val="0"/>
                        </a:spcAft>
                      </a:pPr>
                      <a:r>
                        <a:rPr lang="tr-TR" sz="2800">
                          <a:effectLst/>
                        </a:rPr>
                        <a:t>Tayvan</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800">
                          <a:effectLst/>
                        </a:rPr>
                        <a:t>2015</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Resmi Adı</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Çin Cumhuriyeti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Başkent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Taipei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Nüfus</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23.381.038</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Diller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Mandarin Çincesi, Tayvanca</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Dinler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Budizm, Hristiyanlık, İslam</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Para Birimi</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Tayvan Doları</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Dünya'ya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13.182.976</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Türkiye'ye Seyahat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83.243</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GSMH</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a:effectLst/>
                        </a:rPr>
                        <a:t>-</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90698">
                <a:tc>
                  <a:txBody>
                    <a:bodyPr/>
                    <a:lstStyle/>
                    <a:p>
                      <a:pPr algn="just">
                        <a:lnSpc>
                          <a:spcPct val="107000"/>
                        </a:lnSpc>
                        <a:spcAft>
                          <a:spcPts val="0"/>
                        </a:spcAft>
                      </a:pPr>
                      <a:r>
                        <a:rPr lang="tr-TR" sz="2400">
                          <a:effectLst/>
                        </a:rPr>
                        <a:t>Kişi Başı Milli Gelir</a:t>
                      </a:r>
                      <a:endParaRPr lang="tr-TR" sz="24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2400" dirty="0">
                          <a:effectLst/>
                        </a:rPr>
                        <a:t>46.783 $</a:t>
                      </a:r>
                      <a:endParaRPr lang="tr-TR" sz="24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770132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Tayvan</a:t>
            </a:r>
            <a:endParaRPr lang="tr-TR" sz="4000" b="1" i="1" dirty="0"/>
          </a:p>
        </p:txBody>
      </p:sp>
      <p:graphicFrame>
        <p:nvGraphicFramePr>
          <p:cNvPr id="4" name="Grafik 3"/>
          <p:cNvGraphicFramePr/>
          <p:nvPr>
            <p:extLst>
              <p:ext uri="{D42A27DB-BD31-4B8C-83A1-F6EECF244321}">
                <p14:modId xmlns:p14="http://schemas.microsoft.com/office/powerpoint/2010/main" val="1853823021"/>
              </p:ext>
            </p:extLst>
          </p:nvPr>
        </p:nvGraphicFramePr>
        <p:xfrm>
          <a:off x="1291590" y="1885950"/>
          <a:ext cx="9864090" cy="42062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156351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Tayvan</a:t>
            </a:r>
            <a:endParaRPr lang="tr-TR" sz="4000" b="1" i="1" dirty="0"/>
          </a:p>
        </p:txBody>
      </p:sp>
      <p:graphicFrame>
        <p:nvGraphicFramePr>
          <p:cNvPr id="2" name="Tablo 1"/>
          <p:cNvGraphicFramePr>
            <a:graphicFrameLocks noGrp="1"/>
          </p:cNvGraphicFramePr>
          <p:nvPr>
            <p:extLst>
              <p:ext uri="{D42A27DB-BD31-4B8C-83A1-F6EECF244321}">
                <p14:modId xmlns:p14="http://schemas.microsoft.com/office/powerpoint/2010/main" val="3538442635"/>
              </p:ext>
            </p:extLst>
          </p:nvPr>
        </p:nvGraphicFramePr>
        <p:xfrm>
          <a:off x="1280160" y="1954525"/>
          <a:ext cx="9795510" cy="4194810"/>
        </p:xfrm>
        <a:graphic>
          <a:graphicData uri="http://schemas.openxmlformats.org/drawingml/2006/table">
            <a:tbl>
              <a:tblPr firstRow="1" firstCol="1" bandRow="1">
                <a:tableStyleId>{5C22544A-7EE6-4342-B048-85BDC9FD1C3A}</a:tableStyleId>
              </a:tblPr>
              <a:tblGrid>
                <a:gridCol w="1554517"/>
                <a:gridCol w="3298041"/>
                <a:gridCol w="1060085"/>
                <a:gridCol w="3882867"/>
              </a:tblGrid>
              <a:tr h="712570">
                <a:tc>
                  <a:txBody>
                    <a:bodyPr/>
                    <a:lstStyle/>
                    <a:p>
                      <a:pPr algn="ctr">
                        <a:lnSpc>
                          <a:spcPct val="107000"/>
                        </a:lnSpc>
                        <a:spcBef>
                          <a:spcPts val="100"/>
                        </a:spcBef>
                        <a:spcAft>
                          <a:spcPts val="100"/>
                        </a:spcAft>
                      </a:pPr>
                      <a:r>
                        <a:rPr lang="tr-TR" sz="2000">
                          <a:effectLst/>
                        </a:rPr>
                        <a:t>Yıl</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100"/>
                        </a:spcBef>
                        <a:spcAft>
                          <a:spcPts val="100"/>
                        </a:spcAft>
                      </a:pPr>
                      <a:r>
                        <a:rPr lang="tr-TR" sz="2000">
                          <a:effectLst/>
                        </a:rPr>
                        <a:t>Seyahat Eden </a:t>
                      </a:r>
                      <a:br>
                        <a:rPr lang="tr-TR" sz="2000">
                          <a:effectLst/>
                        </a:rPr>
                      </a:br>
                      <a:r>
                        <a:rPr lang="tr-TR" sz="2000">
                          <a:effectLst/>
                        </a:rPr>
                        <a:t>Kişi Sayısı</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100"/>
                        </a:spcBef>
                        <a:spcAft>
                          <a:spcPts val="100"/>
                        </a:spcAft>
                      </a:pPr>
                      <a:r>
                        <a:rPr lang="tr-TR" sz="2000">
                          <a:effectLst/>
                        </a:rPr>
                        <a:t>Yıl</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Bef>
                          <a:spcPts val="100"/>
                        </a:spcBef>
                        <a:spcAft>
                          <a:spcPts val="100"/>
                        </a:spcAft>
                      </a:pPr>
                      <a:r>
                        <a:rPr lang="tr-TR" sz="2000">
                          <a:effectLst/>
                        </a:rPr>
                        <a:t>Seyahat Eden </a:t>
                      </a:r>
                      <a:br>
                        <a:rPr lang="tr-TR" sz="2000">
                          <a:effectLst/>
                        </a:rPr>
                      </a:br>
                      <a:r>
                        <a:rPr lang="tr-TR" sz="2000">
                          <a:effectLst/>
                        </a:rPr>
                        <a:t>Kişi Sayısı</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48224">
                <a:tc>
                  <a:txBody>
                    <a:bodyPr/>
                    <a:lstStyle/>
                    <a:p>
                      <a:pPr algn="ctr">
                        <a:lnSpc>
                          <a:spcPct val="107000"/>
                        </a:lnSpc>
                        <a:spcBef>
                          <a:spcPts val="100"/>
                        </a:spcBef>
                        <a:spcAft>
                          <a:spcPts val="100"/>
                        </a:spcAft>
                      </a:pPr>
                      <a:r>
                        <a:rPr lang="tr-TR" sz="2000">
                          <a:effectLst/>
                        </a:rPr>
                        <a:t>1996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5.713.535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2006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8.671.375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1997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6.161.932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2007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8.963.712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1998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5.912.383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2008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8.465.172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1999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6.558.663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2009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8.142.946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2000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7.328.784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2010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9.415.074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2001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7.152.877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2011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9.583.873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2002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7.319.466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2012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10.239.760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2003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5.923.072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2013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11.052.908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2004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7.780.652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2014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11.844.635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48224">
                <a:tc>
                  <a:txBody>
                    <a:bodyPr/>
                    <a:lstStyle/>
                    <a:p>
                      <a:pPr algn="ctr">
                        <a:lnSpc>
                          <a:spcPct val="107000"/>
                        </a:lnSpc>
                        <a:spcBef>
                          <a:spcPts val="100"/>
                        </a:spcBef>
                        <a:spcAft>
                          <a:spcPts val="100"/>
                        </a:spcAft>
                      </a:pPr>
                      <a:r>
                        <a:rPr lang="tr-TR" sz="2000">
                          <a:effectLst/>
                        </a:rPr>
                        <a:t>2005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8.208.125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a:effectLst/>
                        </a:rPr>
                        <a:t>2015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Bef>
                          <a:spcPts val="100"/>
                        </a:spcBef>
                        <a:spcAft>
                          <a:spcPts val="100"/>
                        </a:spcAft>
                      </a:pPr>
                      <a:r>
                        <a:rPr lang="tr-TR" sz="2000" dirty="0">
                          <a:effectLst/>
                        </a:rPr>
                        <a:t>13.182.976</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70925826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3"/>
            <a:r>
              <a:rPr lang="tr-TR" sz="4400" b="1" dirty="0" smtClean="0"/>
              <a:t>Tayvan</a:t>
            </a:r>
            <a:endParaRPr lang="tr-TR" sz="4000" b="1" i="1" dirty="0"/>
          </a:p>
        </p:txBody>
      </p:sp>
      <p:graphicFrame>
        <p:nvGraphicFramePr>
          <p:cNvPr id="4" name="Grafik 3"/>
          <p:cNvGraphicFramePr/>
          <p:nvPr>
            <p:extLst>
              <p:ext uri="{D42A27DB-BD31-4B8C-83A1-F6EECF244321}">
                <p14:modId xmlns:p14="http://schemas.microsoft.com/office/powerpoint/2010/main" val="3265060755"/>
              </p:ext>
            </p:extLst>
          </p:nvPr>
        </p:nvGraphicFramePr>
        <p:xfrm>
          <a:off x="1280160" y="1885950"/>
          <a:ext cx="9875520" cy="43776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7270701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1"/>
            <a:r>
              <a:rPr lang="tr-TR" sz="3600" b="1" dirty="0"/>
              <a:t>Asya Pasifik </a:t>
            </a:r>
            <a:r>
              <a:rPr lang="tr-TR" sz="3600" b="1" dirty="0" smtClean="0"/>
              <a:t>Ülkeleri İle Ticaret Hacmi</a:t>
            </a:r>
            <a:endParaRPr lang="tr-TR" sz="4000" b="1" dirty="0"/>
          </a:p>
        </p:txBody>
      </p:sp>
      <p:graphicFrame>
        <p:nvGraphicFramePr>
          <p:cNvPr id="2" name="Tablo 1"/>
          <p:cNvGraphicFramePr>
            <a:graphicFrameLocks noGrp="1"/>
          </p:cNvGraphicFramePr>
          <p:nvPr>
            <p:extLst>
              <p:ext uri="{D42A27DB-BD31-4B8C-83A1-F6EECF244321}">
                <p14:modId xmlns:p14="http://schemas.microsoft.com/office/powerpoint/2010/main" val="1750340375"/>
              </p:ext>
            </p:extLst>
          </p:nvPr>
        </p:nvGraphicFramePr>
        <p:xfrm>
          <a:off x="1177291" y="1828800"/>
          <a:ext cx="9978387" cy="4323318"/>
        </p:xfrm>
        <a:graphic>
          <a:graphicData uri="http://schemas.openxmlformats.org/drawingml/2006/table">
            <a:tbl>
              <a:tblPr firstRow="1" firstCol="1" bandRow="1">
                <a:tableStyleId>{5C22544A-7EE6-4342-B048-85BDC9FD1C3A}</a:tableStyleId>
              </a:tblPr>
              <a:tblGrid>
                <a:gridCol w="1991687"/>
                <a:gridCol w="1644438"/>
                <a:gridCol w="1644438"/>
                <a:gridCol w="1518710"/>
                <a:gridCol w="1514719"/>
                <a:gridCol w="1664395"/>
              </a:tblGrid>
              <a:tr h="416214">
                <a:tc>
                  <a:txBody>
                    <a:bodyPr/>
                    <a:lstStyle/>
                    <a:p>
                      <a:pPr>
                        <a:lnSpc>
                          <a:spcPct val="107000"/>
                        </a:lnSpc>
                        <a:spcAft>
                          <a:spcPts val="0"/>
                        </a:spcAft>
                      </a:pPr>
                      <a:r>
                        <a:rPr lang="tr-TR" sz="2000">
                          <a:effectLst/>
                        </a:rPr>
                        <a:t>Ülkeler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2015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39743">
                <a:tc>
                  <a:txBody>
                    <a:bodyPr/>
                    <a:lstStyle/>
                    <a:p>
                      <a:pPr>
                        <a:lnSpc>
                          <a:spcPct val="107000"/>
                        </a:lnSpc>
                        <a:spcAft>
                          <a:spcPts val="0"/>
                        </a:spcAft>
                      </a:pPr>
                      <a:r>
                        <a:rPr lang="tr-TR" sz="2000">
                          <a:effectLst/>
                        </a:rPr>
                        <a:t>Çin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24.159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24.128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28.286,8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27.780,2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27.279,3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6214">
                <a:tc>
                  <a:txBody>
                    <a:bodyPr/>
                    <a:lstStyle/>
                    <a:p>
                      <a:pPr>
                        <a:lnSpc>
                          <a:spcPct val="107000"/>
                        </a:lnSpc>
                        <a:spcAft>
                          <a:spcPts val="0"/>
                        </a:spcAft>
                      </a:pPr>
                      <a:r>
                        <a:rPr lang="tr-TR" sz="2000">
                          <a:effectLst/>
                        </a:rPr>
                        <a:t>Güney Kore</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6.826.990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6.187.671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6.548.368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8.018.782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7.626.074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27727">
                <a:tc>
                  <a:txBody>
                    <a:bodyPr/>
                    <a:lstStyle/>
                    <a:p>
                      <a:pPr>
                        <a:lnSpc>
                          <a:spcPct val="107000"/>
                        </a:lnSpc>
                        <a:spcAft>
                          <a:spcPts val="0"/>
                        </a:spcAft>
                      </a:pPr>
                      <a:r>
                        <a:rPr lang="tr-TR" sz="2000">
                          <a:effectLst/>
                        </a:rPr>
                        <a:t>Avustralya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1.157,6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1.226,3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1.695,9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1.049,1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1.066,1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6214">
                <a:tc>
                  <a:txBody>
                    <a:bodyPr/>
                    <a:lstStyle/>
                    <a:p>
                      <a:pPr>
                        <a:lnSpc>
                          <a:spcPct val="107000"/>
                        </a:lnSpc>
                        <a:spcAft>
                          <a:spcPts val="0"/>
                        </a:spcAft>
                      </a:pPr>
                      <a:r>
                        <a:rPr lang="tr-TR" sz="2000">
                          <a:effectLst/>
                        </a:rPr>
                        <a:t>Hindistan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7.254,8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6.635,3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6.954,7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7.485,2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6.263,9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23357">
                <a:tc>
                  <a:txBody>
                    <a:bodyPr/>
                    <a:lstStyle/>
                    <a:p>
                      <a:pPr>
                        <a:lnSpc>
                          <a:spcPct val="107000"/>
                        </a:lnSpc>
                        <a:spcAft>
                          <a:spcPts val="0"/>
                        </a:spcAft>
                      </a:pPr>
                      <a:r>
                        <a:rPr lang="tr-TR" sz="2000">
                          <a:effectLst/>
                        </a:rPr>
                        <a:t>Japonya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4.560,144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3.933,189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3.862,425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3.575,387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3.512,893</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6214">
                <a:tc>
                  <a:txBody>
                    <a:bodyPr/>
                    <a:lstStyle/>
                    <a:p>
                      <a:pPr>
                        <a:lnSpc>
                          <a:spcPct val="107000"/>
                        </a:lnSpc>
                        <a:spcAft>
                          <a:spcPts val="0"/>
                        </a:spcAft>
                      </a:pPr>
                      <a:r>
                        <a:rPr lang="tr-TR" sz="2000">
                          <a:effectLst/>
                        </a:rPr>
                        <a:t>Malezya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1.750.090</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1.443.721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1.502.856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1.476.017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1.696.251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6214">
                <a:tc>
                  <a:txBody>
                    <a:bodyPr/>
                    <a:lstStyle/>
                    <a:p>
                      <a:pPr>
                        <a:lnSpc>
                          <a:spcPct val="107000"/>
                        </a:lnSpc>
                        <a:spcAft>
                          <a:spcPts val="0"/>
                        </a:spcAft>
                      </a:pPr>
                      <a:r>
                        <a:rPr lang="tr-TR" sz="2000">
                          <a:effectLst/>
                        </a:rPr>
                        <a:t>Filipinler</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222,9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305,9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316,6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252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219,6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6214">
                <a:tc>
                  <a:txBody>
                    <a:bodyPr/>
                    <a:lstStyle/>
                    <a:p>
                      <a:pPr>
                        <a:lnSpc>
                          <a:spcPct val="107000"/>
                        </a:lnSpc>
                        <a:spcAft>
                          <a:spcPts val="0"/>
                        </a:spcAft>
                      </a:pPr>
                      <a:r>
                        <a:rPr lang="tr-TR" sz="2000">
                          <a:effectLst/>
                        </a:rPr>
                        <a:t>Pakistan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1.086,8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831,1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722,6</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694,9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599,7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6214">
                <a:tc>
                  <a:txBody>
                    <a:bodyPr/>
                    <a:lstStyle/>
                    <a:p>
                      <a:pPr>
                        <a:lnSpc>
                          <a:spcPct val="107000"/>
                        </a:lnSpc>
                        <a:spcAft>
                          <a:spcPts val="0"/>
                        </a:spcAft>
                      </a:pPr>
                      <a:r>
                        <a:rPr lang="tr-TR" sz="2000">
                          <a:effectLst/>
                        </a:rPr>
                        <a:t>Endonezya</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2.239,7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2.039,4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2.220,7</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2.271,1</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1.845,2</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16214">
                <a:tc>
                  <a:txBody>
                    <a:bodyPr/>
                    <a:lstStyle/>
                    <a:p>
                      <a:pPr>
                        <a:lnSpc>
                          <a:spcPct val="107000"/>
                        </a:lnSpc>
                        <a:spcAft>
                          <a:spcPts val="0"/>
                        </a:spcAft>
                      </a:pPr>
                      <a:r>
                        <a:rPr lang="tr-TR" sz="2000">
                          <a:effectLst/>
                        </a:rPr>
                        <a:t>Tayvan</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2.189</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2.178</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2.065</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2.144</a:t>
                      </a:r>
                      <a:endParaRPr lang="tr-TR" sz="20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effectLst/>
                        </a:rPr>
                        <a:t>2.102</a:t>
                      </a:r>
                      <a:endParaRPr lang="tr-TR" sz="20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87401947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1"/>
            <a:r>
              <a:rPr lang="tr-TR" sz="3600" b="1" dirty="0"/>
              <a:t>Asya Pasifik </a:t>
            </a:r>
            <a:r>
              <a:rPr lang="tr-TR" sz="3600" b="1" dirty="0" smtClean="0"/>
              <a:t>Ülkeleri İle Dış Ticaret Dengesi</a:t>
            </a:r>
            <a:endParaRPr lang="tr-TR" sz="4000" b="1" dirty="0"/>
          </a:p>
        </p:txBody>
      </p:sp>
      <p:graphicFrame>
        <p:nvGraphicFramePr>
          <p:cNvPr id="3" name="Tablo 2"/>
          <p:cNvGraphicFramePr>
            <a:graphicFrameLocks noGrp="1"/>
          </p:cNvGraphicFramePr>
          <p:nvPr>
            <p:extLst>
              <p:ext uri="{D42A27DB-BD31-4B8C-83A1-F6EECF244321}">
                <p14:modId xmlns:p14="http://schemas.microsoft.com/office/powerpoint/2010/main" val="836922852"/>
              </p:ext>
            </p:extLst>
          </p:nvPr>
        </p:nvGraphicFramePr>
        <p:xfrm>
          <a:off x="1211581" y="1943100"/>
          <a:ext cx="9944097" cy="4205239"/>
        </p:xfrm>
        <a:graphic>
          <a:graphicData uri="http://schemas.openxmlformats.org/drawingml/2006/table">
            <a:tbl>
              <a:tblPr firstRow="1" firstCol="1" bandRow="1">
                <a:tableStyleId>{5C22544A-7EE6-4342-B048-85BDC9FD1C3A}</a:tableStyleId>
              </a:tblPr>
              <a:tblGrid>
                <a:gridCol w="1984842"/>
                <a:gridCol w="1638787"/>
                <a:gridCol w="1638787"/>
                <a:gridCol w="1513491"/>
                <a:gridCol w="1509514"/>
                <a:gridCol w="1658676"/>
              </a:tblGrid>
              <a:tr h="403001">
                <a:tc>
                  <a:txBody>
                    <a:bodyPr/>
                    <a:lstStyle/>
                    <a:p>
                      <a:pPr>
                        <a:lnSpc>
                          <a:spcPct val="107000"/>
                        </a:lnSpc>
                        <a:spcAft>
                          <a:spcPts val="0"/>
                        </a:spcAft>
                      </a:pPr>
                      <a:r>
                        <a:rPr lang="tr-TR" sz="2000">
                          <a:effectLst/>
                        </a:rPr>
                        <a:t>Ülkeler</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2011</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2012</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2014</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2015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328959">
                <a:tc>
                  <a:txBody>
                    <a:bodyPr/>
                    <a:lstStyle/>
                    <a:p>
                      <a:pPr>
                        <a:lnSpc>
                          <a:spcPct val="107000"/>
                        </a:lnSpc>
                        <a:spcAft>
                          <a:spcPts val="0"/>
                        </a:spcAft>
                      </a:pPr>
                      <a:r>
                        <a:rPr lang="tr-TR" sz="2000">
                          <a:effectLst/>
                        </a:rPr>
                        <a:t>Çin</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-19.225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-18.462</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-21.085,0</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-22.056,3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-22.449,3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03001">
                <a:tc>
                  <a:txBody>
                    <a:bodyPr/>
                    <a:lstStyle/>
                    <a:p>
                      <a:pPr>
                        <a:lnSpc>
                          <a:spcPct val="107000"/>
                        </a:lnSpc>
                        <a:spcAft>
                          <a:spcPts val="0"/>
                        </a:spcAft>
                      </a:pPr>
                      <a:r>
                        <a:rPr lang="tr-TR" sz="2000">
                          <a:effectLst/>
                        </a:rPr>
                        <a:t>Güney Kore</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-5.769.976</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-5.132.515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-5.628.267</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-7.077.855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-6.488.803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17323">
                <a:tc>
                  <a:txBody>
                    <a:bodyPr/>
                    <a:lstStyle/>
                    <a:p>
                      <a:pPr>
                        <a:lnSpc>
                          <a:spcPct val="107000"/>
                        </a:lnSpc>
                        <a:spcAft>
                          <a:spcPts val="0"/>
                        </a:spcAft>
                      </a:pPr>
                      <a:r>
                        <a:rPr lang="tr-TR" sz="2000">
                          <a:effectLst/>
                        </a:rPr>
                        <a:t>Avustralya</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-336,5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-382,6</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-770,2</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-39,1</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-23,5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03001">
                <a:tc>
                  <a:txBody>
                    <a:bodyPr/>
                    <a:lstStyle/>
                    <a:p>
                      <a:pPr>
                        <a:lnSpc>
                          <a:spcPct val="107000"/>
                        </a:lnSpc>
                        <a:spcAft>
                          <a:spcPts val="0"/>
                        </a:spcAft>
                      </a:pPr>
                      <a:r>
                        <a:rPr lang="tr-TR" sz="2000">
                          <a:effectLst/>
                        </a:rPr>
                        <a:t>Hindistan</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-5.742,6</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-5.051,9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-5.780,9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-6.312,0</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-4.963,3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13092">
                <a:tc>
                  <a:txBody>
                    <a:bodyPr/>
                    <a:lstStyle/>
                    <a:p>
                      <a:pPr>
                        <a:lnSpc>
                          <a:spcPct val="107000"/>
                        </a:lnSpc>
                        <a:spcAft>
                          <a:spcPts val="0"/>
                        </a:spcAft>
                      </a:pPr>
                      <a:r>
                        <a:rPr lang="tr-TR" sz="2000">
                          <a:effectLst/>
                        </a:rPr>
                        <a:t>Japonya</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-3.967.317</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-3.269.666</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-3.043.954</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-2.824.443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-2.843.265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03001">
                <a:tc>
                  <a:txBody>
                    <a:bodyPr/>
                    <a:lstStyle/>
                    <a:p>
                      <a:pPr>
                        <a:lnSpc>
                          <a:spcPct val="107000"/>
                        </a:lnSpc>
                        <a:spcAft>
                          <a:spcPts val="0"/>
                        </a:spcAft>
                      </a:pPr>
                      <a:r>
                        <a:rPr lang="tr-TR" sz="2000">
                          <a:effectLst/>
                        </a:rPr>
                        <a:t>Malezya</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-1.384.916</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-1.112.773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-958.709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-845.969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-982.085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03001">
                <a:tc>
                  <a:txBody>
                    <a:bodyPr/>
                    <a:lstStyle/>
                    <a:p>
                      <a:pPr>
                        <a:lnSpc>
                          <a:spcPct val="107000"/>
                        </a:lnSpc>
                        <a:spcAft>
                          <a:spcPts val="0"/>
                        </a:spcAft>
                      </a:pPr>
                      <a:r>
                        <a:rPr lang="tr-TR" sz="2000">
                          <a:effectLst/>
                        </a:rPr>
                        <a:t>Filipinler</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-21,7</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-9,6</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-45,7</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24,2</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-11,9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03001">
                <a:tc>
                  <a:txBody>
                    <a:bodyPr/>
                    <a:lstStyle/>
                    <a:p>
                      <a:pPr>
                        <a:lnSpc>
                          <a:spcPct val="107000"/>
                        </a:lnSpc>
                        <a:spcAft>
                          <a:spcPts val="0"/>
                        </a:spcAft>
                      </a:pPr>
                      <a:r>
                        <a:rPr lang="tr-TR" sz="2000">
                          <a:effectLst/>
                        </a:rPr>
                        <a:t>Pakistan</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-659,5</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-278,9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-150,8</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-176,3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-21,3</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03001">
                <a:tc>
                  <a:txBody>
                    <a:bodyPr/>
                    <a:lstStyle/>
                    <a:p>
                      <a:pPr>
                        <a:lnSpc>
                          <a:spcPct val="107000"/>
                        </a:lnSpc>
                        <a:spcAft>
                          <a:spcPts val="0"/>
                        </a:spcAft>
                      </a:pPr>
                      <a:r>
                        <a:rPr lang="tr-TR" sz="2000">
                          <a:effectLst/>
                        </a:rPr>
                        <a:t>Endonezya</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-1.623,7</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-1.552,2</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-1.758,7</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-1.815,9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-1.431,2</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403001">
                <a:tc>
                  <a:txBody>
                    <a:bodyPr/>
                    <a:lstStyle/>
                    <a:p>
                      <a:pPr>
                        <a:lnSpc>
                          <a:spcPct val="107000"/>
                        </a:lnSpc>
                        <a:spcAft>
                          <a:spcPts val="0"/>
                        </a:spcAft>
                      </a:pPr>
                      <a:r>
                        <a:rPr lang="tr-TR" sz="2000">
                          <a:effectLst/>
                        </a:rPr>
                        <a:t>Tayvan</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-1.861</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-1.940</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-1.829</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-1.878</a:t>
                      </a:r>
                      <a:endParaRPr lang="tr-TR" sz="2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effectLst/>
                        </a:rPr>
                        <a:t>-1.788</a:t>
                      </a:r>
                      <a:endParaRPr lang="tr-TR" sz="2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8629904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1"/>
            <a:r>
              <a:rPr lang="tr-TR" sz="3600" b="1" dirty="0"/>
              <a:t>Asya Pasifik Ülkelerinden Türkiye’ye Gelen Turist Sayıları (2015)</a:t>
            </a:r>
            <a:endParaRPr lang="tr-TR" sz="4000" b="1" dirty="0"/>
          </a:p>
        </p:txBody>
      </p:sp>
      <p:graphicFrame>
        <p:nvGraphicFramePr>
          <p:cNvPr id="4" name="Grafik 3"/>
          <p:cNvGraphicFramePr/>
          <p:nvPr>
            <p:extLst>
              <p:ext uri="{D42A27DB-BD31-4B8C-83A1-F6EECF244321}">
                <p14:modId xmlns:p14="http://schemas.microsoft.com/office/powerpoint/2010/main" val="2725156371"/>
              </p:ext>
            </p:extLst>
          </p:nvPr>
        </p:nvGraphicFramePr>
        <p:xfrm>
          <a:off x="1303020" y="1840230"/>
          <a:ext cx="9692640" cy="45034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221280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pPr lvl="1"/>
            <a:r>
              <a:rPr lang="tr-TR" sz="3600" b="1" dirty="0"/>
              <a:t>Asya Pasifik Ülkelerinden Türkiye’ye Gelen Turist Sayıları (2015)</a:t>
            </a:r>
            <a:endParaRPr lang="tr-TR" sz="4000" b="1" dirty="0"/>
          </a:p>
        </p:txBody>
      </p:sp>
      <p:graphicFrame>
        <p:nvGraphicFramePr>
          <p:cNvPr id="5" name="Grafik 4"/>
          <p:cNvGraphicFramePr/>
          <p:nvPr>
            <p:extLst>
              <p:ext uri="{D42A27DB-BD31-4B8C-83A1-F6EECF244321}">
                <p14:modId xmlns:p14="http://schemas.microsoft.com/office/powerpoint/2010/main" val="3064617496"/>
              </p:ext>
            </p:extLst>
          </p:nvPr>
        </p:nvGraphicFramePr>
        <p:xfrm>
          <a:off x="1291590" y="1920240"/>
          <a:ext cx="9749790" cy="42291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3392288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BÖLÜM 4: </a:t>
            </a:r>
            <a:r>
              <a:rPr lang="tr-TR" sz="3600" b="1" dirty="0" smtClean="0"/>
              <a:t> SAHA  ARAŞTIRMASI  BULGULARI</a:t>
            </a:r>
            <a:r>
              <a:rPr lang="tr-TR" sz="3600" dirty="0"/>
              <a:t/>
            </a:r>
            <a:br>
              <a:rPr lang="tr-TR" sz="3600" dirty="0"/>
            </a:br>
            <a:endParaRPr lang="tr-TR" sz="3600" b="1" dirty="0"/>
          </a:p>
        </p:txBody>
      </p:sp>
      <p:sp>
        <p:nvSpPr>
          <p:cNvPr id="10" name="İçerik Yer Tutucusu 9"/>
          <p:cNvSpPr>
            <a:spLocks noGrp="1"/>
          </p:cNvSpPr>
          <p:nvPr>
            <p:ph idx="1"/>
          </p:nvPr>
        </p:nvSpPr>
        <p:spPr>
          <a:xfrm>
            <a:off x="1097280" y="1845734"/>
            <a:ext cx="10058400" cy="4513502"/>
          </a:xfrm>
        </p:spPr>
        <p:txBody>
          <a:bodyPr>
            <a:normAutofit/>
          </a:bodyPr>
          <a:lstStyle/>
          <a:p>
            <a:pPr marL="91440" lvl="3" indent="-91440">
              <a:spcBef>
                <a:spcPts val="1200"/>
              </a:spcBef>
              <a:spcAft>
                <a:spcPts val="200"/>
              </a:spcAft>
              <a:buSzPct val="100000"/>
              <a:buFont typeface="Calibri" panose="020F0502020204030204" pitchFamily="34" charset="0"/>
              <a:buChar char=" "/>
            </a:pPr>
            <a:r>
              <a:rPr lang="tr-TR" sz="2400" b="1" dirty="0"/>
              <a:t>Araştırmanın Amacı ve </a:t>
            </a:r>
            <a:r>
              <a:rPr lang="tr-TR" sz="2400" b="1" dirty="0" smtClean="0"/>
              <a:t>Önemi</a:t>
            </a:r>
          </a:p>
          <a:p>
            <a:pPr marL="91440" lvl="3" indent="-91440">
              <a:spcBef>
                <a:spcPts val="1200"/>
              </a:spcBef>
              <a:spcAft>
                <a:spcPts val="200"/>
              </a:spcAft>
              <a:buSzPct val="100000"/>
              <a:buFont typeface="Calibri" panose="020F0502020204030204" pitchFamily="34" charset="0"/>
              <a:buChar char=" "/>
            </a:pPr>
            <a:r>
              <a:rPr lang="tr-TR" sz="2400" b="1" dirty="0"/>
              <a:t>Araştırmanın Evren ve Örneklemi</a:t>
            </a:r>
            <a:endParaRPr lang="tr-TR" sz="2400" b="1" i="1" dirty="0"/>
          </a:p>
          <a:p>
            <a:r>
              <a:rPr lang="tr-TR" sz="2400" b="1" dirty="0"/>
              <a:t>Araştırma </a:t>
            </a:r>
            <a:r>
              <a:rPr lang="tr-TR" sz="2400" b="1" dirty="0" smtClean="0"/>
              <a:t>Problemi</a:t>
            </a:r>
          </a:p>
          <a:p>
            <a:r>
              <a:rPr lang="tr-TR" sz="2400" b="1" dirty="0"/>
              <a:t>Anket Formu ve Soruların </a:t>
            </a:r>
            <a:r>
              <a:rPr lang="tr-TR" sz="2400" b="1" dirty="0" smtClean="0"/>
              <a:t>İçeriği</a:t>
            </a:r>
          </a:p>
          <a:p>
            <a:r>
              <a:rPr lang="tr-TR" sz="2400" b="1" dirty="0"/>
              <a:t>Pilot </a:t>
            </a:r>
            <a:r>
              <a:rPr lang="tr-TR" sz="2400" b="1" dirty="0" smtClean="0"/>
              <a:t>Uygulama</a:t>
            </a:r>
          </a:p>
          <a:p>
            <a:r>
              <a:rPr lang="tr-TR" sz="2400" b="1" dirty="0"/>
              <a:t>Araştırmanın </a:t>
            </a:r>
            <a:r>
              <a:rPr lang="tr-TR" sz="2400" b="1" dirty="0" smtClean="0"/>
              <a:t>Sınırlılıkları</a:t>
            </a:r>
          </a:p>
          <a:p>
            <a:r>
              <a:rPr lang="tr-TR" sz="2400" b="1" dirty="0"/>
              <a:t>Araştırma Soruları</a:t>
            </a:r>
          </a:p>
          <a:p>
            <a:r>
              <a:rPr lang="tr-TR" sz="2400" b="1" dirty="0"/>
              <a:t>Veri Analizi ve Bulgular</a:t>
            </a:r>
          </a:p>
        </p:txBody>
      </p:sp>
    </p:spTree>
    <p:extLst>
      <p:ext uri="{BB962C8B-B14F-4D97-AF65-F5344CB8AC3E}">
        <p14:creationId xmlns:p14="http://schemas.microsoft.com/office/powerpoint/2010/main" val="23842288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Araştırmanın Amacı ve Önemi</a:t>
            </a:r>
          </a:p>
        </p:txBody>
      </p:sp>
      <p:sp>
        <p:nvSpPr>
          <p:cNvPr id="10" name="İçerik Yer Tutucusu 9"/>
          <p:cNvSpPr>
            <a:spLocks noGrp="1"/>
          </p:cNvSpPr>
          <p:nvPr>
            <p:ph idx="1"/>
          </p:nvPr>
        </p:nvSpPr>
        <p:spPr>
          <a:xfrm>
            <a:off x="1097280" y="1845734"/>
            <a:ext cx="10058400" cy="4513502"/>
          </a:xfrm>
        </p:spPr>
        <p:txBody>
          <a:bodyPr>
            <a:normAutofit/>
          </a:bodyPr>
          <a:lstStyle/>
          <a:p>
            <a:pPr marL="91440" lvl="3" indent="-91440">
              <a:spcBef>
                <a:spcPts val="1200"/>
              </a:spcBef>
              <a:spcAft>
                <a:spcPts val="200"/>
              </a:spcAft>
              <a:buSzPct val="100000"/>
              <a:buFont typeface="Calibri" panose="020F0502020204030204" pitchFamily="34" charset="0"/>
              <a:buChar char=" "/>
            </a:pPr>
            <a:r>
              <a:rPr lang="tr-TR" sz="2400" dirty="0"/>
              <a:t>Bu araştırma Asya Pasifik ülkelerinden İstanbul’a gelen turistlerin profilini, seyahat motivasyonlarını, seyahat motivasyonlarının tatmin, tavsiye ve tekrar ziyaret etme niyeti üzerinde etkilerini belirlemeyi amaçlamaktadır. </a:t>
            </a:r>
            <a:endParaRPr lang="tr-TR" sz="2400" dirty="0" smtClean="0"/>
          </a:p>
          <a:p>
            <a:pPr marL="91440" lvl="3" indent="-91440">
              <a:spcBef>
                <a:spcPts val="1200"/>
              </a:spcBef>
              <a:spcAft>
                <a:spcPts val="200"/>
              </a:spcAft>
              <a:buSzPct val="100000"/>
              <a:buFont typeface="Calibri" panose="020F0502020204030204" pitchFamily="34" charset="0"/>
              <a:buChar char=" "/>
            </a:pPr>
            <a:r>
              <a:rPr lang="tr-TR" sz="2400" dirty="0"/>
              <a:t>Asya Pasifikli ülke turistleri, özellikle Çinli ve Hindistanlı turistlerin gelecekte turizm faaliyetlerine yoğun katılımlar sağlayacağı tahmin edilmesi ve Çinli turistlerin uluslararası turizm harcamalarında ilk sırada yer almaları bu pazarı önemini gösteren sadece birkaç göstergedir.</a:t>
            </a:r>
          </a:p>
          <a:p>
            <a:pPr marL="91440" lvl="3" indent="-91440">
              <a:spcBef>
                <a:spcPts val="1200"/>
              </a:spcBef>
              <a:spcAft>
                <a:spcPts val="200"/>
              </a:spcAft>
              <a:buSzPct val="100000"/>
              <a:buFont typeface="Calibri" panose="020F0502020204030204" pitchFamily="34" charset="0"/>
              <a:buChar char=" "/>
            </a:pPr>
            <a:endParaRPr lang="tr-TR" sz="2400" b="1" dirty="0"/>
          </a:p>
        </p:txBody>
      </p:sp>
    </p:spTree>
    <p:extLst>
      <p:ext uri="{BB962C8B-B14F-4D97-AF65-F5344CB8AC3E}">
        <p14:creationId xmlns:p14="http://schemas.microsoft.com/office/powerpoint/2010/main" val="12790682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Araştırmanın Evren ve Örneklemi</a:t>
            </a:r>
          </a:p>
        </p:txBody>
      </p:sp>
      <p:sp>
        <p:nvSpPr>
          <p:cNvPr id="10" name="İçerik Yer Tutucusu 9"/>
          <p:cNvSpPr>
            <a:spLocks noGrp="1"/>
          </p:cNvSpPr>
          <p:nvPr>
            <p:ph idx="1"/>
          </p:nvPr>
        </p:nvSpPr>
        <p:spPr>
          <a:xfrm>
            <a:off x="1097280" y="1845734"/>
            <a:ext cx="10058400" cy="4513502"/>
          </a:xfrm>
        </p:spPr>
        <p:txBody>
          <a:bodyPr>
            <a:normAutofit/>
          </a:bodyPr>
          <a:lstStyle/>
          <a:p>
            <a:pPr marL="91440" lvl="3" indent="-91440">
              <a:spcBef>
                <a:spcPts val="1200"/>
              </a:spcBef>
              <a:spcAft>
                <a:spcPts val="200"/>
              </a:spcAft>
              <a:buSzPct val="100000"/>
              <a:buFont typeface="Calibri" panose="020F0502020204030204" pitchFamily="34" charset="0"/>
              <a:buChar char=" "/>
            </a:pPr>
            <a:r>
              <a:rPr lang="tr-TR" sz="2400" dirty="0"/>
              <a:t>Araştırmanın genel evrenini Asya Pasifik ülkelerinden Türkiye’ye gelen turistler, uygulama evrenini ise Asya Pasifik ülkelerinden 2016 yılında İstanbul’a gelen turistler oluşturmaktadır.</a:t>
            </a:r>
            <a:endParaRPr lang="tr-TR" sz="2400" b="1" dirty="0"/>
          </a:p>
        </p:txBody>
      </p:sp>
      <p:graphicFrame>
        <p:nvGraphicFramePr>
          <p:cNvPr id="2" name="Tablo 1"/>
          <p:cNvGraphicFramePr>
            <a:graphicFrameLocks noGrp="1"/>
          </p:cNvGraphicFramePr>
          <p:nvPr>
            <p:extLst>
              <p:ext uri="{D42A27DB-BD31-4B8C-83A1-F6EECF244321}">
                <p14:modId xmlns:p14="http://schemas.microsoft.com/office/powerpoint/2010/main" val="2161402631"/>
              </p:ext>
            </p:extLst>
          </p:nvPr>
        </p:nvGraphicFramePr>
        <p:xfrm>
          <a:off x="1817370" y="2846069"/>
          <a:ext cx="8549641" cy="3521964"/>
        </p:xfrm>
        <a:graphic>
          <a:graphicData uri="http://schemas.openxmlformats.org/drawingml/2006/table">
            <a:tbl>
              <a:tblPr firstRow="1" firstCol="1" bandRow="1">
                <a:tableStyleId>{5C22544A-7EE6-4342-B048-85BDC9FD1C3A}</a:tableStyleId>
              </a:tblPr>
              <a:tblGrid>
                <a:gridCol w="615474"/>
                <a:gridCol w="1451104"/>
                <a:gridCol w="3898644"/>
                <a:gridCol w="1091200"/>
                <a:gridCol w="1493219"/>
              </a:tblGrid>
              <a:tr h="285750">
                <a:tc>
                  <a:txBody>
                    <a:bodyPr/>
                    <a:lstStyle/>
                    <a:p>
                      <a:pPr algn="ctr">
                        <a:lnSpc>
                          <a:spcPct val="107000"/>
                        </a:lnSpc>
                        <a:spcAft>
                          <a:spcPts val="0"/>
                        </a:spcAft>
                      </a:pPr>
                      <a:r>
                        <a:rPr lang="tr-TR" sz="1800">
                          <a:effectLst/>
                        </a:rPr>
                        <a:t>Sıra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Ülke</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İstanbul’a Gelen Turist Sayısı (2015)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Yüzde</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Anket Sayısı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285750">
                <a:tc>
                  <a:txBody>
                    <a:bodyPr/>
                    <a:lstStyle/>
                    <a:p>
                      <a:pPr algn="ctr">
                        <a:lnSpc>
                          <a:spcPct val="107000"/>
                        </a:lnSpc>
                        <a:spcAft>
                          <a:spcPts val="0"/>
                        </a:spcAft>
                      </a:pPr>
                      <a:r>
                        <a:rPr lang="tr-TR" sz="1800">
                          <a:effectLst/>
                        </a:rPr>
                        <a:t>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Çin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283.897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26,33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131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Güney Kore</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202.425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18,77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96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Avustralya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143.547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13,31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66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Hindistan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112.842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10,46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51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Japonya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90.081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8,35</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Malezya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66.216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6,14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Pakistan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56.169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5,21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Endonezya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45.303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4,20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9</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Filipinler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40.367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3,74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a:txBody>
                    <a:bodyPr/>
                    <a:lstStyle/>
                    <a:p>
                      <a:pPr algn="ctr">
                        <a:lnSpc>
                          <a:spcPct val="107000"/>
                        </a:lnSpc>
                        <a:spcAft>
                          <a:spcPts val="0"/>
                        </a:spcAft>
                      </a:pPr>
                      <a:r>
                        <a:rPr lang="tr-TR" sz="1800">
                          <a:effectLst/>
                        </a:rPr>
                        <a:t>10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Tayvan</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37.144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3,44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285750">
                <a:tc gridSpan="2">
                  <a:txBody>
                    <a:bodyPr/>
                    <a:lstStyle/>
                    <a:p>
                      <a:pPr algn="ctr">
                        <a:lnSpc>
                          <a:spcPct val="107000"/>
                        </a:lnSpc>
                        <a:spcAft>
                          <a:spcPts val="0"/>
                        </a:spcAft>
                      </a:pPr>
                      <a:r>
                        <a:rPr lang="tr-TR" sz="1800">
                          <a:effectLst/>
                        </a:rPr>
                        <a:t>Toplam</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hMerge="1">
                  <a:txBody>
                    <a:bodyPr/>
                    <a:lstStyle/>
                    <a:p>
                      <a:endParaRPr lang="tr-TR"/>
                    </a:p>
                  </a:txBody>
                  <a:tcPr/>
                </a:tc>
                <a:tc>
                  <a:txBody>
                    <a:bodyPr/>
                    <a:lstStyle/>
                    <a:p>
                      <a:pPr algn="ctr">
                        <a:lnSpc>
                          <a:spcPct val="107000"/>
                        </a:lnSpc>
                        <a:spcAft>
                          <a:spcPts val="0"/>
                        </a:spcAft>
                      </a:pPr>
                      <a:r>
                        <a:rPr lang="tr-TR" sz="1800">
                          <a:effectLst/>
                        </a:rPr>
                        <a:t>1.077.991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100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500</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28214959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Anket Formu ve Soruların İçeriği</a:t>
            </a:r>
          </a:p>
        </p:txBody>
      </p:sp>
      <p:sp>
        <p:nvSpPr>
          <p:cNvPr id="10" name="İçerik Yer Tutucusu 9"/>
          <p:cNvSpPr>
            <a:spLocks noGrp="1"/>
          </p:cNvSpPr>
          <p:nvPr>
            <p:ph idx="1"/>
          </p:nvPr>
        </p:nvSpPr>
        <p:spPr>
          <a:xfrm>
            <a:off x="1097280" y="1845734"/>
            <a:ext cx="10058400" cy="4513502"/>
          </a:xfrm>
        </p:spPr>
        <p:txBody>
          <a:bodyPr>
            <a:normAutofit/>
          </a:bodyPr>
          <a:lstStyle/>
          <a:p>
            <a:pPr marL="91440" lvl="3" indent="-91440">
              <a:spcBef>
                <a:spcPts val="1200"/>
              </a:spcBef>
              <a:spcAft>
                <a:spcPts val="200"/>
              </a:spcAft>
              <a:buSzPct val="100000"/>
              <a:buFont typeface="Calibri" panose="020F0502020204030204" pitchFamily="34" charset="0"/>
              <a:buChar char=" "/>
            </a:pPr>
            <a:r>
              <a:rPr lang="tr-TR" sz="2400" dirty="0"/>
              <a:t>Anketin birinci kısmında seyahat motivasyonlarından itici faktörlerin yer aldığı 25 adet 5’li </a:t>
            </a:r>
            <a:r>
              <a:rPr lang="tr-TR" sz="2400" dirty="0" err="1"/>
              <a:t>Likert</a:t>
            </a:r>
            <a:r>
              <a:rPr lang="tr-TR" sz="2400" dirty="0"/>
              <a:t> ifade </a:t>
            </a:r>
            <a:r>
              <a:rPr lang="tr-TR" sz="2400" dirty="0" smtClean="0"/>
              <a:t>bulunmaktadır</a:t>
            </a:r>
          </a:p>
          <a:p>
            <a:pPr marL="91440" lvl="3" indent="-91440">
              <a:spcBef>
                <a:spcPts val="1200"/>
              </a:spcBef>
              <a:spcAft>
                <a:spcPts val="200"/>
              </a:spcAft>
              <a:buSzPct val="100000"/>
              <a:buFont typeface="Calibri" panose="020F0502020204030204" pitchFamily="34" charset="0"/>
              <a:buChar char=" "/>
            </a:pPr>
            <a:r>
              <a:rPr lang="tr-TR" sz="2400" dirty="0"/>
              <a:t>İkinci kısmında İstanbul’a yönelik çekici motivasyonların yer aldığı 25 adet 5’li </a:t>
            </a:r>
            <a:r>
              <a:rPr lang="tr-TR" sz="2400" dirty="0" err="1"/>
              <a:t>Likert</a:t>
            </a:r>
            <a:r>
              <a:rPr lang="tr-TR" sz="2400" dirty="0"/>
              <a:t> ifade </a:t>
            </a:r>
            <a:r>
              <a:rPr lang="tr-TR" sz="2400" dirty="0" smtClean="0"/>
              <a:t>bulunmaktadır</a:t>
            </a:r>
          </a:p>
          <a:p>
            <a:pPr marL="91440" lvl="3" indent="-91440">
              <a:spcBef>
                <a:spcPts val="1200"/>
              </a:spcBef>
              <a:spcAft>
                <a:spcPts val="200"/>
              </a:spcAft>
              <a:buSzPct val="100000"/>
              <a:buFont typeface="Calibri" panose="020F0502020204030204" pitchFamily="34" charset="0"/>
              <a:buChar char=" "/>
            </a:pPr>
            <a:r>
              <a:rPr lang="tr-TR" sz="2400" dirty="0"/>
              <a:t>Üçüncü kısımda ise seyahat memnuniyeti, tekrar ziyaret etme niyeti ile tavsiye niyetini belirlemek amacı ile 12 adet 5’li </a:t>
            </a:r>
            <a:r>
              <a:rPr lang="tr-TR" sz="2400" dirty="0" err="1"/>
              <a:t>Likert</a:t>
            </a:r>
            <a:r>
              <a:rPr lang="tr-TR" sz="2400" dirty="0"/>
              <a:t> ifade bulunmaktadır</a:t>
            </a:r>
            <a:r>
              <a:rPr lang="tr-TR" sz="2400" dirty="0" smtClean="0"/>
              <a:t>.</a:t>
            </a:r>
          </a:p>
          <a:p>
            <a:pPr marL="91440" lvl="3" indent="-91440">
              <a:spcBef>
                <a:spcPts val="1200"/>
              </a:spcBef>
              <a:spcAft>
                <a:spcPts val="200"/>
              </a:spcAft>
              <a:buSzPct val="100000"/>
              <a:buFont typeface="Calibri" panose="020F0502020204030204" pitchFamily="34" charset="0"/>
              <a:buChar char=" "/>
            </a:pPr>
            <a:r>
              <a:rPr lang="tr-TR" sz="2400" dirty="0"/>
              <a:t>Ayrıca turistlerin demografik bilgileri, destinasyon seçiminde etkili olan bilgi kaynakları, ziyaret ettikleri destinasyonlar ve kullandıkları havayolu şirketi gibi temel bilgileri içeren 19 ifade bulunmaktadır. </a:t>
            </a:r>
            <a:endParaRPr lang="tr-TR" sz="2400" b="1" dirty="0"/>
          </a:p>
        </p:txBody>
      </p:sp>
    </p:spTree>
    <p:extLst>
      <p:ext uri="{BB962C8B-B14F-4D97-AF65-F5344CB8AC3E}">
        <p14:creationId xmlns:p14="http://schemas.microsoft.com/office/powerpoint/2010/main" val="139274428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Pilot Uygulama</a:t>
            </a:r>
          </a:p>
        </p:txBody>
      </p:sp>
      <p:sp>
        <p:nvSpPr>
          <p:cNvPr id="10" name="İçerik Yer Tutucusu 9"/>
          <p:cNvSpPr>
            <a:spLocks noGrp="1"/>
          </p:cNvSpPr>
          <p:nvPr>
            <p:ph idx="1"/>
          </p:nvPr>
        </p:nvSpPr>
        <p:spPr>
          <a:xfrm>
            <a:off x="1097280" y="1845734"/>
            <a:ext cx="10058400" cy="4513502"/>
          </a:xfrm>
        </p:spPr>
        <p:txBody>
          <a:bodyPr>
            <a:normAutofit/>
          </a:bodyPr>
          <a:lstStyle/>
          <a:p>
            <a:pPr marL="91440" lvl="3" indent="-91440">
              <a:spcBef>
                <a:spcPts val="1200"/>
              </a:spcBef>
              <a:spcAft>
                <a:spcPts val="200"/>
              </a:spcAft>
              <a:buSzPct val="100000"/>
              <a:buFont typeface="Calibri" panose="020F0502020204030204" pitchFamily="34" charset="0"/>
              <a:buChar char=" "/>
            </a:pPr>
            <a:r>
              <a:rPr lang="tr-TR" sz="2400" dirty="0"/>
              <a:t>Anket formunun oluşturulmasından sonra öncelikle 6 akademisyenin görüşleri alınmış, ardından 1 Kasım 2016 – 7 Aralık 2016 tarihleri arasında İstanbul’u ziyaret eden Asya Pasifik ülkelerinden gelen turistler üzerine 62 </a:t>
            </a:r>
            <a:r>
              <a:rPr lang="tr-TR" sz="2400" dirty="0" smtClean="0"/>
              <a:t>kişiye </a:t>
            </a:r>
            <a:r>
              <a:rPr lang="tr-TR" sz="2400" dirty="0"/>
              <a:t>pilot uygulama yapılmıştır. Doldurtulan bu anketlerin güvenirlilik değerlerine bakılmıştır. İtici faktörler ölçeğinin </a:t>
            </a:r>
            <a:r>
              <a:rPr lang="tr-TR" sz="2400" dirty="0" err="1"/>
              <a:t>Cronbach’s</a:t>
            </a:r>
            <a:r>
              <a:rPr lang="tr-TR" sz="2400" dirty="0"/>
              <a:t> Alpha değeri 0,971, çekici faktörler ölçeğinin </a:t>
            </a:r>
            <a:r>
              <a:rPr lang="tr-TR" sz="2400" dirty="0" err="1"/>
              <a:t>Cronbach’s</a:t>
            </a:r>
            <a:r>
              <a:rPr lang="tr-TR" sz="2400" dirty="0"/>
              <a:t> Alpha değeri 0,986, memnuniyet ölçeğinin </a:t>
            </a:r>
            <a:r>
              <a:rPr lang="tr-TR" sz="2400" dirty="0" err="1"/>
              <a:t>Cronbach’s</a:t>
            </a:r>
            <a:r>
              <a:rPr lang="tr-TR" sz="2400" dirty="0"/>
              <a:t> Alpha değeri 0,986 olduğu görülmüştür. Ardından anketlerin doldurtulmasına devam edilmiştir.</a:t>
            </a:r>
            <a:endParaRPr lang="tr-TR" sz="2400" b="1" dirty="0"/>
          </a:p>
        </p:txBody>
      </p:sp>
    </p:spTree>
    <p:extLst>
      <p:ext uri="{BB962C8B-B14F-4D97-AF65-F5344CB8AC3E}">
        <p14:creationId xmlns:p14="http://schemas.microsoft.com/office/powerpoint/2010/main" val="91217661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Araştırma Soruları, Araştırma Modeli ve Hipotezler</a:t>
            </a:r>
          </a:p>
        </p:txBody>
      </p:sp>
      <p:grpSp>
        <p:nvGrpSpPr>
          <p:cNvPr id="4" name="Tuval 211"/>
          <p:cNvGrpSpPr/>
          <p:nvPr/>
        </p:nvGrpSpPr>
        <p:grpSpPr>
          <a:xfrm>
            <a:off x="3426460" y="1588770"/>
            <a:ext cx="5400040" cy="4914900"/>
            <a:chOff x="0" y="0"/>
            <a:chExt cx="5400040" cy="7458075"/>
          </a:xfrm>
        </p:grpSpPr>
        <p:sp>
          <p:nvSpPr>
            <p:cNvPr id="5" name="Dikdörtgen 4"/>
            <p:cNvSpPr/>
            <p:nvPr/>
          </p:nvSpPr>
          <p:spPr>
            <a:xfrm>
              <a:off x="0" y="0"/>
              <a:ext cx="5400040" cy="7458075"/>
            </a:xfrm>
            <a:prstGeom prst="rect">
              <a:avLst/>
            </a:prstGeom>
            <a:ln>
              <a:prstDash val="solid"/>
            </a:ln>
          </p:spPr>
        </p:sp>
        <p:grpSp>
          <p:nvGrpSpPr>
            <p:cNvPr id="7" name="Grup 6"/>
            <p:cNvGrpSpPr/>
            <p:nvPr/>
          </p:nvGrpSpPr>
          <p:grpSpPr>
            <a:xfrm>
              <a:off x="180000" y="600075"/>
              <a:ext cx="4928185" cy="6388861"/>
              <a:chOff x="0" y="0"/>
              <a:chExt cx="4414084" cy="4801834"/>
            </a:xfrm>
          </p:grpSpPr>
          <p:sp>
            <p:nvSpPr>
              <p:cNvPr id="39" name="Oval 38"/>
              <p:cNvSpPr/>
              <p:nvPr/>
            </p:nvSpPr>
            <p:spPr>
              <a:xfrm>
                <a:off x="2" y="318818"/>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tr-TR" sz="800">
                    <a:effectLst/>
                    <a:latin typeface="Times New Roman" panose="02020603050405020304" pitchFamily="18" charset="0"/>
                    <a:ea typeface="Calibri" panose="020F0502020204030204" pitchFamily="34" charset="0"/>
                  </a:rPr>
                  <a:t>Prestij </a:t>
                </a:r>
                <a:br>
                  <a:rPr lang="tr-TR" sz="800">
                    <a:effectLst/>
                    <a:latin typeface="Times New Roman" panose="02020603050405020304" pitchFamily="18" charset="0"/>
                    <a:ea typeface="Calibri" panose="020F0502020204030204" pitchFamily="34" charset="0"/>
                  </a:rPr>
                </a:br>
                <a:r>
                  <a:rPr lang="tr-TR" sz="800">
                    <a:effectLst/>
                    <a:latin typeface="Times New Roman" panose="02020603050405020304" pitchFamily="18" charset="0"/>
                    <a:ea typeface="Calibri" panose="020F0502020204030204" pitchFamily="34" charset="0"/>
                  </a:rPr>
                  <a:t>Bilgi Aramak</a:t>
                </a:r>
                <a:endParaRPr lang="tr-TR" sz="1200">
                  <a:effectLst/>
                  <a:latin typeface="Times New Roman" panose="02020603050405020304" pitchFamily="18" charset="0"/>
                  <a:ea typeface="Times New Roman" panose="02020603050405020304" pitchFamily="18" charset="0"/>
                </a:endParaRPr>
              </a:p>
            </p:txBody>
          </p:sp>
          <p:sp>
            <p:nvSpPr>
              <p:cNvPr id="40" name="Oval 39"/>
              <p:cNvSpPr/>
              <p:nvPr/>
            </p:nvSpPr>
            <p:spPr>
              <a:xfrm>
                <a:off x="1" y="1485132"/>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Keşif</a:t>
                </a:r>
                <a:endParaRPr lang="tr-TR" sz="1200">
                  <a:effectLst/>
                  <a:latin typeface="Times New Roman" panose="02020603050405020304" pitchFamily="18" charset="0"/>
                  <a:ea typeface="Times New Roman" panose="02020603050405020304" pitchFamily="18" charset="0"/>
                </a:endParaRPr>
              </a:p>
            </p:txBody>
          </p:sp>
          <p:sp>
            <p:nvSpPr>
              <p:cNvPr id="41" name="Oval 40"/>
              <p:cNvSpPr/>
              <p:nvPr/>
            </p:nvSpPr>
            <p:spPr>
              <a:xfrm>
                <a:off x="0" y="2612999"/>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0"/>
                  </a:spcAft>
                </a:pPr>
                <a:r>
                  <a:rPr lang="tr-TR" sz="750">
                    <a:effectLst/>
                    <a:latin typeface="Times New Roman" panose="02020603050405020304" pitchFamily="18" charset="0"/>
                    <a:ea typeface="Calibri" panose="020F0502020204030204" pitchFamily="34" charset="0"/>
                  </a:rPr>
                  <a:t>Aile ve Arkadaşlar ile Birlikte Olmak</a:t>
                </a:r>
                <a:endParaRPr lang="tr-TR" sz="1200">
                  <a:effectLst/>
                  <a:latin typeface="Times New Roman" panose="02020603050405020304" pitchFamily="18" charset="0"/>
                  <a:ea typeface="Times New Roman" panose="02020603050405020304" pitchFamily="18" charset="0"/>
                </a:endParaRPr>
              </a:p>
            </p:txBody>
          </p:sp>
          <p:sp>
            <p:nvSpPr>
              <p:cNvPr id="42" name="Oval 41"/>
              <p:cNvSpPr/>
              <p:nvPr/>
            </p:nvSpPr>
            <p:spPr>
              <a:xfrm>
                <a:off x="0" y="3807147"/>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Rahatlama ve</a:t>
                </a:r>
                <a:br>
                  <a:rPr lang="tr-TR" sz="800">
                    <a:effectLst/>
                    <a:latin typeface="Times New Roman" panose="02020603050405020304" pitchFamily="18" charset="0"/>
                    <a:ea typeface="Calibri" panose="020F0502020204030204" pitchFamily="34" charset="0"/>
                  </a:rPr>
                </a:br>
                <a:r>
                  <a:rPr lang="tr-TR" sz="800">
                    <a:effectLst/>
                    <a:latin typeface="Times New Roman" panose="02020603050405020304" pitchFamily="18" charset="0"/>
                    <a:ea typeface="Calibri" panose="020F0502020204030204" pitchFamily="34" charset="0"/>
                  </a:rPr>
                  <a:t>Kaçış</a:t>
                </a:r>
                <a:endParaRPr lang="tr-TR" sz="1200">
                  <a:effectLst/>
                  <a:latin typeface="Times New Roman" panose="02020603050405020304" pitchFamily="18" charset="0"/>
                  <a:ea typeface="Times New Roman" panose="02020603050405020304" pitchFamily="18" charset="0"/>
                </a:endParaRPr>
              </a:p>
            </p:txBody>
          </p:sp>
          <p:sp>
            <p:nvSpPr>
              <p:cNvPr id="43" name="Oval 42"/>
              <p:cNvSpPr/>
              <p:nvPr/>
            </p:nvSpPr>
            <p:spPr>
              <a:xfrm>
                <a:off x="3590924" y="0"/>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0"/>
                  </a:spcAft>
                </a:pPr>
                <a:r>
                  <a:rPr lang="tr-TR" sz="800">
                    <a:effectLst/>
                    <a:latin typeface="Times New Roman" panose="02020603050405020304" pitchFamily="18" charset="0"/>
                    <a:ea typeface="Calibri" panose="020F0502020204030204" pitchFamily="34" charset="0"/>
                  </a:rPr>
                  <a:t>Doğal Kültürel Olanaklar</a:t>
                </a:r>
                <a:endParaRPr lang="tr-TR" sz="1200">
                  <a:effectLst/>
                  <a:latin typeface="Times New Roman" panose="02020603050405020304" pitchFamily="18" charset="0"/>
                  <a:ea typeface="Times New Roman" panose="02020603050405020304" pitchFamily="18" charset="0"/>
                </a:endParaRPr>
              </a:p>
            </p:txBody>
          </p:sp>
          <p:sp>
            <p:nvSpPr>
              <p:cNvPr id="44" name="Oval 43"/>
              <p:cNvSpPr/>
              <p:nvPr/>
            </p:nvSpPr>
            <p:spPr>
              <a:xfrm>
                <a:off x="3590916" y="1037093"/>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Etkinlikler</a:t>
                </a:r>
                <a:endParaRPr lang="tr-TR" sz="1200">
                  <a:effectLst/>
                  <a:latin typeface="Times New Roman" panose="02020603050405020304" pitchFamily="18" charset="0"/>
                  <a:ea typeface="Times New Roman" panose="02020603050405020304" pitchFamily="18" charset="0"/>
                </a:endParaRPr>
              </a:p>
            </p:txBody>
          </p:sp>
          <p:sp>
            <p:nvSpPr>
              <p:cNvPr id="45" name="Oval 44"/>
              <p:cNvSpPr/>
              <p:nvPr/>
            </p:nvSpPr>
            <p:spPr>
              <a:xfrm>
                <a:off x="3590975" y="2075879"/>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Fiyat ve Uygunluk</a:t>
                </a:r>
                <a:endParaRPr lang="tr-TR" sz="1200">
                  <a:effectLst/>
                  <a:latin typeface="Times New Roman" panose="02020603050405020304" pitchFamily="18" charset="0"/>
                  <a:ea typeface="Times New Roman" panose="02020603050405020304" pitchFamily="18" charset="0"/>
                </a:endParaRPr>
              </a:p>
            </p:txBody>
          </p:sp>
          <p:sp>
            <p:nvSpPr>
              <p:cNvPr id="46" name="Oval 45"/>
              <p:cNvSpPr/>
              <p:nvPr/>
            </p:nvSpPr>
            <p:spPr>
              <a:xfrm>
                <a:off x="3590927" y="3115396"/>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Kalite ve Güven</a:t>
                </a:r>
                <a:endParaRPr lang="tr-TR" sz="1200">
                  <a:effectLst/>
                  <a:latin typeface="Times New Roman" panose="02020603050405020304" pitchFamily="18" charset="0"/>
                  <a:ea typeface="Times New Roman" panose="02020603050405020304" pitchFamily="18" charset="0"/>
                </a:endParaRPr>
              </a:p>
            </p:txBody>
          </p:sp>
          <p:sp>
            <p:nvSpPr>
              <p:cNvPr id="47" name="Oval 46"/>
              <p:cNvSpPr/>
              <p:nvPr/>
            </p:nvSpPr>
            <p:spPr>
              <a:xfrm>
                <a:off x="3607971" y="4125398"/>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Alışveriş Olanakları</a:t>
                </a:r>
                <a:endParaRPr lang="tr-TR" sz="1200">
                  <a:effectLst/>
                  <a:latin typeface="Times New Roman" panose="02020603050405020304" pitchFamily="18" charset="0"/>
                  <a:ea typeface="Times New Roman" panose="02020603050405020304" pitchFamily="18" charset="0"/>
                </a:endParaRPr>
              </a:p>
            </p:txBody>
          </p:sp>
          <p:sp>
            <p:nvSpPr>
              <p:cNvPr id="48" name="Oval 47"/>
              <p:cNvSpPr/>
              <p:nvPr/>
            </p:nvSpPr>
            <p:spPr>
              <a:xfrm>
                <a:off x="1776530" y="910751"/>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Tatmin</a:t>
                </a:r>
                <a:endParaRPr lang="tr-TR" sz="1200">
                  <a:effectLst/>
                  <a:latin typeface="Times New Roman" panose="02020603050405020304" pitchFamily="18" charset="0"/>
                  <a:ea typeface="Times New Roman" panose="02020603050405020304" pitchFamily="18" charset="0"/>
                </a:endParaRPr>
              </a:p>
            </p:txBody>
          </p:sp>
          <p:sp>
            <p:nvSpPr>
              <p:cNvPr id="49" name="Oval 48"/>
              <p:cNvSpPr/>
              <p:nvPr/>
            </p:nvSpPr>
            <p:spPr>
              <a:xfrm>
                <a:off x="1776530" y="2186686"/>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Tavsiye Niyeti</a:t>
                </a:r>
                <a:endParaRPr lang="tr-TR" sz="1200">
                  <a:effectLst/>
                  <a:latin typeface="Times New Roman" panose="02020603050405020304" pitchFamily="18" charset="0"/>
                  <a:ea typeface="Times New Roman" panose="02020603050405020304" pitchFamily="18" charset="0"/>
                </a:endParaRPr>
              </a:p>
            </p:txBody>
          </p:sp>
          <p:sp>
            <p:nvSpPr>
              <p:cNvPr id="50" name="Oval 49"/>
              <p:cNvSpPr/>
              <p:nvPr/>
            </p:nvSpPr>
            <p:spPr>
              <a:xfrm>
                <a:off x="1776530" y="3389442"/>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dirty="0">
                    <a:effectLst/>
                    <a:latin typeface="Times New Roman" panose="02020603050405020304" pitchFamily="18" charset="0"/>
                    <a:ea typeface="Calibri" panose="020F0502020204030204" pitchFamily="34" charset="0"/>
                  </a:rPr>
                  <a:t>Tekrar Ziyaret Niyeti</a:t>
                </a:r>
                <a:endParaRPr lang="tr-TR" sz="1200" dirty="0">
                  <a:effectLst/>
                  <a:latin typeface="Times New Roman" panose="02020603050405020304" pitchFamily="18" charset="0"/>
                  <a:ea typeface="Times New Roman" panose="02020603050405020304" pitchFamily="18" charset="0"/>
                </a:endParaRPr>
              </a:p>
            </p:txBody>
          </p:sp>
        </p:grpSp>
        <p:cxnSp>
          <p:nvCxnSpPr>
            <p:cNvPr id="8" name="Düz Ok Bağlayıcısı 7"/>
            <p:cNvCxnSpPr>
              <a:stCxn id="39" idx="6"/>
              <a:endCxn id="48" idx="1"/>
            </p:cNvCxnSpPr>
            <p:nvPr/>
          </p:nvCxnSpPr>
          <p:spPr>
            <a:xfrm>
              <a:off x="1080002" y="1474265"/>
              <a:ext cx="1215239" cy="4693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Düz Ok Bağlayıcısı 8"/>
            <p:cNvCxnSpPr>
              <a:stCxn id="39" idx="6"/>
              <a:endCxn id="49" idx="1"/>
            </p:cNvCxnSpPr>
            <p:nvPr/>
          </p:nvCxnSpPr>
          <p:spPr>
            <a:xfrm>
              <a:off x="1080002" y="1474265"/>
              <a:ext cx="1215239" cy="21670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Düz Ok Bağlayıcısı 10"/>
            <p:cNvCxnSpPr>
              <a:stCxn id="39" idx="6"/>
              <a:endCxn id="50" idx="1"/>
            </p:cNvCxnSpPr>
            <p:nvPr/>
          </p:nvCxnSpPr>
          <p:spPr>
            <a:xfrm>
              <a:off x="1080002" y="1474265"/>
              <a:ext cx="1215239" cy="376727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Düz Ok Bağlayıcısı 11"/>
            <p:cNvCxnSpPr>
              <a:stCxn id="40" idx="6"/>
              <a:endCxn id="48" idx="2"/>
            </p:cNvCxnSpPr>
            <p:nvPr/>
          </p:nvCxnSpPr>
          <p:spPr>
            <a:xfrm flipV="1">
              <a:off x="1080001" y="2261834"/>
              <a:ext cx="1083438" cy="7642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Düz Ok Bağlayıcısı 12"/>
            <p:cNvCxnSpPr>
              <a:stCxn id="40" idx="6"/>
              <a:endCxn id="49" idx="2"/>
            </p:cNvCxnSpPr>
            <p:nvPr/>
          </p:nvCxnSpPr>
          <p:spPr>
            <a:xfrm>
              <a:off x="1080001" y="3026050"/>
              <a:ext cx="1083438" cy="9334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Düz Ok Bağlayıcısı 13"/>
            <p:cNvCxnSpPr>
              <a:stCxn id="40" idx="6"/>
              <a:endCxn id="50" idx="2"/>
            </p:cNvCxnSpPr>
            <p:nvPr/>
          </p:nvCxnSpPr>
          <p:spPr>
            <a:xfrm>
              <a:off x="1080001" y="3026050"/>
              <a:ext cx="1083438" cy="25336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Düz Ok Bağlayıcısı 14"/>
            <p:cNvCxnSpPr>
              <a:stCxn id="41" idx="6"/>
              <a:endCxn id="48" idx="3"/>
            </p:cNvCxnSpPr>
            <p:nvPr/>
          </p:nvCxnSpPr>
          <p:spPr>
            <a:xfrm flipV="1">
              <a:off x="1080000" y="2580032"/>
              <a:ext cx="1215241" cy="19466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Düz Ok Bağlayıcısı 15"/>
            <p:cNvCxnSpPr>
              <a:stCxn id="41" idx="6"/>
              <a:endCxn id="49" idx="3"/>
            </p:cNvCxnSpPr>
            <p:nvPr/>
          </p:nvCxnSpPr>
          <p:spPr>
            <a:xfrm flipV="1">
              <a:off x="1080000" y="4277668"/>
              <a:ext cx="1215241" cy="2490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Düz Ok Bağlayıcısı 16"/>
            <p:cNvCxnSpPr>
              <a:stCxn id="41" idx="6"/>
              <a:endCxn id="50" idx="2"/>
            </p:cNvCxnSpPr>
            <p:nvPr/>
          </p:nvCxnSpPr>
          <p:spPr>
            <a:xfrm>
              <a:off x="1080000" y="4526681"/>
              <a:ext cx="1083439" cy="10330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Düz Ok Bağlayıcısı 17"/>
            <p:cNvCxnSpPr>
              <a:stCxn id="42" idx="6"/>
              <a:endCxn id="48" idx="3"/>
            </p:cNvCxnSpPr>
            <p:nvPr/>
          </p:nvCxnSpPr>
          <p:spPr>
            <a:xfrm flipV="1">
              <a:off x="1080000" y="2580032"/>
              <a:ext cx="1215241" cy="35354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Düz Ok Bağlayıcısı 18"/>
            <p:cNvCxnSpPr>
              <a:stCxn id="42" idx="6"/>
              <a:endCxn id="49" idx="3"/>
            </p:cNvCxnSpPr>
            <p:nvPr/>
          </p:nvCxnSpPr>
          <p:spPr>
            <a:xfrm flipV="1">
              <a:off x="1080000" y="4277668"/>
              <a:ext cx="1215241" cy="183783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Düz Ok Bağlayıcısı 19"/>
            <p:cNvCxnSpPr>
              <a:stCxn id="42" idx="6"/>
              <a:endCxn id="50" idx="3"/>
            </p:cNvCxnSpPr>
            <p:nvPr/>
          </p:nvCxnSpPr>
          <p:spPr>
            <a:xfrm flipV="1">
              <a:off x="1080000" y="5877939"/>
              <a:ext cx="1215241" cy="237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Düz Ok Bağlayıcısı 20"/>
            <p:cNvCxnSpPr>
              <a:stCxn id="43" idx="2"/>
              <a:endCxn id="48" idx="7"/>
            </p:cNvCxnSpPr>
            <p:nvPr/>
          </p:nvCxnSpPr>
          <p:spPr>
            <a:xfrm flipH="1">
              <a:off x="2931637" y="1050076"/>
              <a:ext cx="1257516" cy="89355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Düz Ok Bağlayıcısı 21"/>
            <p:cNvCxnSpPr>
              <a:stCxn id="43" idx="2"/>
              <a:endCxn id="49" idx="7"/>
            </p:cNvCxnSpPr>
            <p:nvPr/>
          </p:nvCxnSpPr>
          <p:spPr>
            <a:xfrm flipH="1">
              <a:off x="2931637" y="1050076"/>
              <a:ext cx="1257516" cy="25911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Düz Ok Bağlayıcısı 22"/>
            <p:cNvCxnSpPr>
              <a:stCxn id="43" idx="2"/>
              <a:endCxn id="50" idx="7"/>
            </p:cNvCxnSpPr>
            <p:nvPr/>
          </p:nvCxnSpPr>
          <p:spPr>
            <a:xfrm flipH="1">
              <a:off x="2931637" y="1050076"/>
              <a:ext cx="1257516" cy="419146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Düz Ok Bağlayıcısı 23"/>
            <p:cNvCxnSpPr>
              <a:stCxn id="44" idx="2"/>
              <a:endCxn id="48" idx="6"/>
            </p:cNvCxnSpPr>
            <p:nvPr/>
          </p:nvCxnSpPr>
          <p:spPr>
            <a:xfrm flipH="1" flipV="1">
              <a:off x="3063439" y="2261834"/>
              <a:ext cx="1125705" cy="16809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Düz Ok Bağlayıcısı 24"/>
            <p:cNvCxnSpPr>
              <a:stCxn id="44" idx="2"/>
              <a:endCxn id="49" idx="6"/>
            </p:cNvCxnSpPr>
            <p:nvPr/>
          </p:nvCxnSpPr>
          <p:spPr>
            <a:xfrm flipH="1">
              <a:off x="3063439" y="2429932"/>
              <a:ext cx="1125705" cy="152953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Düz Ok Bağlayıcısı 25"/>
            <p:cNvCxnSpPr>
              <a:stCxn id="44" idx="2"/>
              <a:endCxn id="50" idx="6"/>
            </p:cNvCxnSpPr>
            <p:nvPr/>
          </p:nvCxnSpPr>
          <p:spPr>
            <a:xfrm flipH="1">
              <a:off x="3063439" y="2429932"/>
              <a:ext cx="1125705" cy="312980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Düz Ok Bağlayıcısı 26"/>
            <p:cNvCxnSpPr>
              <a:stCxn id="45" idx="2"/>
              <a:endCxn id="48" idx="6"/>
            </p:cNvCxnSpPr>
            <p:nvPr/>
          </p:nvCxnSpPr>
          <p:spPr>
            <a:xfrm flipH="1" flipV="1">
              <a:off x="3063439" y="2261834"/>
              <a:ext cx="1125771" cy="15502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Düz Ok Bağlayıcısı 27"/>
            <p:cNvCxnSpPr>
              <a:stCxn id="45" idx="2"/>
              <a:endCxn id="49" idx="6"/>
            </p:cNvCxnSpPr>
            <p:nvPr/>
          </p:nvCxnSpPr>
          <p:spPr>
            <a:xfrm flipH="1">
              <a:off x="3063439" y="3812041"/>
              <a:ext cx="1125771" cy="1474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Düz Ok Bağlayıcısı 28"/>
            <p:cNvCxnSpPr>
              <a:stCxn id="45" idx="2"/>
              <a:endCxn id="50" idx="6"/>
            </p:cNvCxnSpPr>
            <p:nvPr/>
          </p:nvCxnSpPr>
          <p:spPr>
            <a:xfrm flipH="1">
              <a:off x="3063439" y="3812041"/>
              <a:ext cx="1125771" cy="1747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Düz Ok Bağlayıcısı 29"/>
            <p:cNvCxnSpPr>
              <a:stCxn id="46" idx="2"/>
              <a:endCxn id="48" idx="5"/>
            </p:cNvCxnSpPr>
            <p:nvPr/>
          </p:nvCxnSpPr>
          <p:spPr>
            <a:xfrm flipH="1" flipV="1">
              <a:off x="2931637" y="2580032"/>
              <a:ext cx="1257519" cy="26150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Düz Ok Bağlayıcısı 30"/>
            <p:cNvCxnSpPr>
              <a:stCxn id="46" idx="2"/>
              <a:endCxn id="49" idx="6"/>
            </p:cNvCxnSpPr>
            <p:nvPr/>
          </p:nvCxnSpPr>
          <p:spPr>
            <a:xfrm flipH="1" flipV="1">
              <a:off x="3063439" y="3959470"/>
              <a:ext cx="1125717" cy="12356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Düz Ok Bağlayıcısı 31"/>
            <p:cNvCxnSpPr>
              <a:stCxn id="46" idx="2"/>
              <a:endCxn id="50" idx="6"/>
            </p:cNvCxnSpPr>
            <p:nvPr/>
          </p:nvCxnSpPr>
          <p:spPr>
            <a:xfrm flipH="1">
              <a:off x="3063439" y="5195122"/>
              <a:ext cx="1125717" cy="3646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Düz Ok Bağlayıcısı 32"/>
            <p:cNvCxnSpPr>
              <a:stCxn id="47" idx="2"/>
              <a:endCxn id="48" idx="5"/>
            </p:cNvCxnSpPr>
            <p:nvPr/>
          </p:nvCxnSpPr>
          <p:spPr>
            <a:xfrm flipH="1" flipV="1">
              <a:off x="2931637" y="2580032"/>
              <a:ext cx="1276548" cy="395890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4" name="Düz Ok Bağlayıcısı 33"/>
            <p:cNvCxnSpPr>
              <a:stCxn id="47" idx="2"/>
              <a:endCxn id="49" idx="5"/>
            </p:cNvCxnSpPr>
            <p:nvPr/>
          </p:nvCxnSpPr>
          <p:spPr>
            <a:xfrm flipH="1" flipV="1">
              <a:off x="2931637" y="4277668"/>
              <a:ext cx="1276548" cy="22612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5" name="Düz Ok Bağlayıcısı 34"/>
            <p:cNvCxnSpPr>
              <a:stCxn id="47" idx="2"/>
              <a:endCxn id="50" idx="5"/>
            </p:cNvCxnSpPr>
            <p:nvPr/>
          </p:nvCxnSpPr>
          <p:spPr>
            <a:xfrm flipH="1" flipV="1">
              <a:off x="2931637" y="5877939"/>
              <a:ext cx="1276548" cy="66099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6" name="Dikdörtgen 35"/>
            <p:cNvSpPr/>
            <p:nvPr/>
          </p:nvSpPr>
          <p:spPr>
            <a:xfrm>
              <a:off x="4114800" y="304800"/>
              <a:ext cx="1116000" cy="252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tr-TR" sz="1100">
                  <a:effectLst/>
                  <a:latin typeface="Times New Roman" panose="02020603050405020304" pitchFamily="18" charset="0"/>
                  <a:ea typeface="SimSun" panose="02010600030101010101" pitchFamily="2" charset="-122"/>
                  <a:cs typeface="Times New Roman" panose="02020603050405020304" pitchFamily="18" charset="0"/>
                </a:rPr>
                <a:t>Çekici Faktörler</a:t>
              </a:r>
              <a:endParaRPr lang="tr-TR" sz="1100">
                <a:effectLst/>
                <a:ea typeface="SimSun" panose="02010600030101010101" pitchFamily="2" charset="-122"/>
                <a:cs typeface="Times New Roman" panose="02020603050405020304" pitchFamily="18" charset="0"/>
              </a:endParaRPr>
            </a:p>
          </p:txBody>
        </p:sp>
        <p:sp>
          <p:nvSpPr>
            <p:cNvPr id="37" name="Dikdörtgen 36"/>
            <p:cNvSpPr/>
            <p:nvPr/>
          </p:nvSpPr>
          <p:spPr>
            <a:xfrm>
              <a:off x="180000" y="303825"/>
              <a:ext cx="1116000" cy="252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1100">
                  <a:effectLst/>
                  <a:latin typeface="Times New Roman" panose="02020603050405020304" pitchFamily="18" charset="0"/>
                  <a:ea typeface="Calibri" panose="020F0502020204030204" pitchFamily="34" charset="0"/>
                </a:rPr>
                <a:t>İtici Faktörler</a:t>
              </a:r>
              <a:endParaRPr lang="tr-TR" sz="1200">
                <a:effectLst/>
                <a:latin typeface="Times New Roman" panose="02020603050405020304" pitchFamily="18" charset="0"/>
                <a:ea typeface="Times New Roman" panose="02020603050405020304" pitchFamily="18" charset="0"/>
              </a:endParaRPr>
            </a:p>
          </p:txBody>
        </p:sp>
        <p:sp>
          <p:nvSpPr>
            <p:cNvPr id="38" name="Dikdörtgen 37"/>
            <p:cNvSpPr/>
            <p:nvPr/>
          </p:nvSpPr>
          <p:spPr>
            <a:xfrm>
              <a:off x="1505363" y="307000"/>
              <a:ext cx="2409411" cy="252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1000" dirty="0">
                  <a:effectLst/>
                  <a:latin typeface="Times New Roman" panose="02020603050405020304" pitchFamily="18" charset="0"/>
                  <a:ea typeface="Calibri" panose="020F0502020204030204" pitchFamily="34" charset="0"/>
                </a:rPr>
                <a:t>Tatmin Tavsiye ve Tekrar Ziyaret Niyeti</a:t>
              </a:r>
              <a:endParaRPr lang="tr-TR" sz="1200" dirty="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353112721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200" b="1" dirty="0"/>
              <a:t>Katılımcıların Demografik Özelliklerine İlişkin Frekans Analizi</a:t>
            </a:r>
            <a:r>
              <a:rPr lang="tr-TR" sz="3600" dirty="0"/>
              <a:t/>
            </a:r>
            <a:br>
              <a:rPr lang="tr-TR" sz="3600" dirty="0"/>
            </a:br>
            <a:endParaRPr lang="tr-TR" sz="3600" b="1" dirty="0"/>
          </a:p>
        </p:txBody>
      </p:sp>
      <p:graphicFrame>
        <p:nvGraphicFramePr>
          <p:cNvPr id="2" name="İçerik Yer Tutucusu 1"/>
          <p:cNvGraphicFramePr>
            <a:graphicFrameLocks noGrp="1"/>
          </p:cNvGraphicFramePr>
          <p:nvPr>
            <p:ph idx="1"/>
            <p:extLst>
              <p:ext uri="{D42A27DB-BD31-4B8C-83A1-F6EECF244321}">
                <p14:modId xmlns:p14="http://schemas.microsoft.com/office/powerpoint/2010/main" val="422897236"/>
              </p:ext>
            </p:extLst>
          </p:nvPr>
        </p:nvGraphicFramePr>
        <p:xfrm>
          <a:off x="1620984" y="1870356"/>
          <a:ext cx="8707578" cy="4463843"/>
        </p:xfrm>
        <a:graphic>
          <a:graphicData uri="http://schemas.openxmlformats.org/drawingml/2006/table">
            <a:tbl>
              <a:tblPr firstRow="1" firstCol="1" bandRow="1">
                <a:tableStyleId>{5C22544A-7EE6-4342-B048-85BDC9FD1C3A}</a:tableStyleId>
              </a:tblPr>
              <a:tblGrid>
                <a:gridCol w="1553449"/>
                <a:gridCol w="1314781"/>
                <a:gridCol w="575164"/>
                <a:gridCol w="1553449"/>
                <a:gridCol w="961418"/>
                <a:gridCol w="1553449"/>
                <a:gridCol w="597934"/>
                <a:gridCol w="597934"/>
              </a:tblGrid>
              <a:tr h="254546">
                <a:tc gridSpan="8">
                  <a:txBody>
                    <a:bodyPr/>
                    <a:lstStyle/>
                    <a:p>
                      <a:pPr algn="ctr">
                        <a:lnSpc>
                          <a:spcPct val="107000"/>
                        </a:lnSpc>
                        <a:spcAft>
                          <a:spcPts val="0"/>
                        </a:spcAft>
                      </a:pPr>
                      <a:r>
                        <a:rPr lang="tr-TR" sz="1600" dirty="0">
                          <a:effectLst/>
                        </a:rPr>
                        <a:t>DEMOGRAFİK ÖZELLİKLER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254546">
                <a:tc gridSpan="2">
                  <a:txBody>
                    <a:bodyPr/>
                    <a:lstStyle/>
                    <a:p>
                      <a:pPr>
                        <a:lnSpc>
                          <a:spcPct val="107000"/>
                        </a:lnSpc>
                        <a:spcAft>
                          <a:spcPts val="0"/>
                        </a:spcAft>
                      </a:pPr>
                      <a:r>
                        <a:rPr lang="tr-TR" sz="1600">
                          <a:effectLst/>
                        </a:rPr>
                        <a:t>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a:txBody>
                    <a:bodyPr/>
                    <a:lstStyle/>
                    <a:p>
                      <a:pPr algn="ctr">
                        <a:lnSpc>
                          <a:spcPct val="107000"/>
                        </a:lnSpc>
                        <a:spcAft>
                          <a:spcPts val="0"/>
                        </a:spcAft>
                      </a:pPr>
                      <a:r>
                        <a:rPr lang="tr-TR" sz="1600">
                          <a:effectLst/>
                        </a:rPr>
                        <a:t>f</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nSpc>
                          <a:spcPct val="107000"/>
                        </a:lnSpc>
                        <a:spcAft>
                          <a:spcPts val="0"/>
                        </a:spcAft>
                      </a:pPr>
                      <a:r>
                        <a:rPr lang="tr-TR" sz="1600">
                          <a:effectLst/>
                        </a:rPr>
                        <a:t>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a:txBody>
                    <a:bodyPr/>
                    <a:lstStyle/>
                    <a:p>
                      <a:pPr algn="ctr">
                        <a:lnSpc>
                          <a:spcPct val="107000"/>
                        </a:lnSpc>
                        <a:spcAft>
                          <a:spcPts val="0"/>
                        </a:spcAft>
                      </a:pPr>
                      <a:r>
                        <a:rPr lang="tr-TR" sz="1600">
                          <a:effectLst/>
                        </a:rPr>
                        <a:t>f</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rowSpan="2">
                  <a:txBody>
                    <a:bodyPr/>
                    <a:lstStyle/>
                    <a:p>
                      <a:pPr>
                        <a:lnSpc>
                          <a:spcPct val="107000"/>
                        </a:lnSpc>
                        <a:spcAft>
                          <a:spcPts val="0"/>
                        </a:spcAft>
                      </a:pPr>
                      <a:r>
                        <a:rPr lang="tr-TR" sz="1600">
                          <a:effectLst/>
                        </a:rPr>
                        <a:t>Cinsiyet</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Bay</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258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51,6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nSpc>
                          <a:spcPct val="107000"/>
                        </a:lnSpc>
                        <a:spcAft>
                          <a:spcPts val="0"/>
                        </a:spcAft>
                      </a:pPr>
                      <a:r>
                        <a:rPr lang="tr-TR" sz="1600">
                          <a:effectLst/>
                        </a:rPr>
                        <a:t>Medeni Durum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Evli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217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66370">
                <a:tc vMerge="1">
                  <a:txBody>
                    <a:bodyPr/>
                    <a:lstStyle/>
                    <a:p>
                      <a:endParaRPr lang="tr-TR"/>
                    </a:p>
                  </a:txBody>
                  <a:tcPr/>
                </a:tc>
                <a:tc>
                  <a:txBody>
                    <a:bodyPr/>
                    <a:lstStyle/>
                    <a:p>
                      <a:pPr>
                        <a:lnSpc>
                          <a:spcPct val="107000"/>
                        </a:lnSpc>
                        <a:spcAft>
                          <a:spcPts val="0"/>
                        </a:spcAft>
                      </a:pPr>
                      <a:r>
                        <a:rPr lang="tr-TR" sz="1600">
                          <a:effectLst/>
                        </a:rPr>
                        <a:t>Bayan</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242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48,4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Bekâr</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283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56,6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rowSpan="3">
                  <a:txBody>
                    <a:bodyPr/>
                    <a:lstStyle/>
                    <a:p>
                      <a:pPr>
                        <a:lnSpc>
                          <a:spcPct val="107000"/>
                        </a:lnSpc>
                        <a:spcAft>
                          <a:spcPts val="0"/>
                        </a:spcAft>
                      </a:pPr>
                      <a:r>
                        <a:rPr lang="tr-TR" sz="1600">
                          <a:effectLst/>
                        </a:rPr>
                        <a:t>Meslek</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Kamu</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110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22,0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3">
                  <a:txBody>
                    <a:bodyPr/>
                    <a:lstStyle/>
                    <a:p>
                      <a:pPr>
                        <a:lnSpc>
                          <a:spcPct val="107000"/>
                        </a:lnSpc>
                        <a:spcAft>
                          <a:spcPts val="0"/>
                        </a:spcAft>
                      </a:pPr>
                      <a:r>
                        <a:rPr lang="tr-TR" sz="1600">
                          <a:effectLst/>
                        </a:rPr>
                        <a:t>Seyahati Organize Şekli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Seyahat Ac. ile</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405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b="1" dirty="0">
                          <a:solidFill>
                            <a:srgbClr val="FF0000"/>
                          </a:solidFill>
                          <a:effectLst/>
                        </a:rPr>
                        <a:t>81,0</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a:txBody>
                    <a:bodyPr/>
                    <a:lstStyle/>
                    <a:p>
                      <a:pPr>
                        <a:lnSpc>
                          <a:spcPct val="107000"/>
                        </a:lnSpc>
                        <a:spcAft>
                          <a:spcPts val="0"/>
                        </a:spcAft>
                      </a:pPr>
                      <a:r>
                        <a:rPr lang="tr-TR" sz="1600">
                          <a:effectLst/>
                        </a:rPr>
                        <a:t>Özel</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370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b="1" dirty="0">
                          <a:solidFill>
                            <a:srgbClr val="FF0000"/>
                          </a:solidFill>
                          <a:effectLst/>
                        </a:rPr>
                        <a:t>74,0</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Bireysel</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88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17,6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195">
                <a:tc vMerge="1">
                  <a:txBody>
                    <a:bodyPr/>
                    <a:lstStyle/>
                    <a:p>
                      <a:endParaRPr lang="tr-TR"/>
                    </a:p>
                  </a:txBody>
                  <a:tcPr/>
                </a:tc>
                <a:tc>
                  <a:txBody>
                    <a:bodyPr/>
                    <a:lstStyle/>
                    <a:p>
                      <a:pPr>
                        <a:lnSpc>
                          <a:spcPct val="107000"/>
                        </a:lnSpc>
                        <a:spcAft>
                          <a:spcPts val="0"/>
                        </a:spcAft>
                      </a:pPr>
                      <a:r>
                        <a:rPr lang="tr-TR" sz="1600">
                          <a:effectLst/>
                        </a:rPr>
                        <a:t>Boş</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Boş</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rowSpan="5">
                  <a:txBody>
                    <a:bodyPr/>
                    <a:lstStyle/>
                    <a:p>
                      <a:pPr>
                        <a:lnSpc>
                          <a:spcPct val="107000"/>
                        </a:lnSpc>
                        <a:spcAft>
                          <a:spcPts val="0"/>
                        </a:spcAft>
                      </a:pPr>
                      <a:r>
                        <a:rPr lang="tr-TR" sz="1600">
                          <a:effectLst/>
                        </a:rPr>
                        <a:t>Yaş</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18’den küçük</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65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13,0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nSpc>
                          <a:spcPct val="107000"/>
                        </a:lnSpc>
                        <a:spcAft>
                          <a:spcPts val="0"/>
                        </a:spcAft>
                      </a:pPr>
                      <a:r>
                        <a:rPr lang="tr-TR" sz="1600">
                          <a:effectLst/>
                        </a:rPr>
                        <a:t>Eğitim Durumu</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İlköğretim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a:txBody>
                    <a:bodyPr/>
                    <a:lstStyle/>
                    <a:p>
                      <a:pPr>
                        <a:lnSpc>
                          <a:spcPct val="107000"/>
                        </a:lnSpc>
                        <a:spcAft>
                          <a:spcPts val="0"/>
                        </a:spcAft>
                      </a:pPr>
                      <a:r>
                        <a:rPr lang="tr-TR" sz="1600">
                          <a:effectLst/>
                        </a:rPr>
                        <a:t>18-25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51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effectLst/>
                        </a:rPr>
                        <a:t>10,2</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Lise</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138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27,6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a:txBody>
                    <a:bodyPr/>
                    <a:lstStyle/>
                    <a:p>
                      <a:pPr>
                        <a:lnSpc>
                          <a:spcPct val="107000"/>
                        </a:lnSpc>
                        <a:spcAft>
                          <a:spcPts val="0"/>
                        </a:spcAft>
                      </a:pPr>
                      <a:r>
                        <a:rPr lang="tr-TR" sz="1600">
                          <a:effectLst/>
                        </a:rPr>
                        <a:t>26-30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85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17,0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Önlisans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174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34,8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a:txBody>
                    <a:bodyPr/>
                    <a:lstStyle/>
                    <a:p>
                      <a:pPr>
                        <a:lnSpc>
                          <a:spcPct val="107000"/>
                        </a:lnSpc>
                        <a:spcAft>
                          <a:spcPts val="0"/>
                        </a:spcAft>
                      </a:pPr>
                      <a:r>
                        <a:rPr lang="tr-TR" sz="1600">
                          <a:effectLst/>
                        </a:rPr>
                        <a:t>31-35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111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22,2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26,8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a:txBody>
                    <a:bodyPr/>
                    <a:lstStyle/>
                    <a:p>
                      <a:pPr>
                        <a:lnSpc>
                          <a:spcPct val="107000"/>
                        </a:lnSpc>
                        <a:spcAft>
                          <a:spcPts val="0"/>
                        </a:spcAft>
                      </a:pPr>
                      <a:r>
                        <a:rPr lang="tr-TR" sz="1600">
                          <a:effectLst/>
                        </a:rPr>
                        <a:t>36 ve üzeri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188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FF0000"/>
                          </a:solidFill>
                          <a:effectLst/>
                        </a:rPr>
                        <a:t>37,6</a:t>
                      </a:r>
                      <a:endParaRPr lang="tr-T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dirty="0">
                          <a:effectLst/>
                        </a:rPr>
                        <a:t>Lisansüstü</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33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6,6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rowSpan="5">
                  <a:txBody>
                    <a:bodyPr/>
                    <a:lstStyle/>
                    <a:p>
                      <a:pPr>
                        <a:lnSpc>
                          <a:spcPct val="107000"/>
                        </a:lnSpc>
                        <a:spcAft>
                          <a:spcPts val="0"/>
                        </a:spcAft>
                      </a:pPr>
                      <a:r>
                        <a:rPr lang="tr-TR" sz="1600">
                          <a:effectLst/>
                        </a:rPr>
                        <a:t>Çocuk Sayısı</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Çocuk Yok</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331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b="1" dirty="0">
                          <a:solidFill>
                            <a:srgbClr val="FF0000"/>
                          </a:solidFill>
                          <a:effectLst/>
                        </a:rPr>
                        <a:t>66,2</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nSpc>
                          <a:spcPct val="107000"/>
                        </a:lnSpc>
                        <a:spcAft>
                          <a:spcPts val="0"/>
                        </a:spcAft>
                      </a:pPr>
                      <a:r>
                        <a:rPr lang="tr-TR" sz="1600">
                          <a:effectLst/>
                        </a:rPr>
                        <a:t>Gelir Durumu</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0-1000 $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89</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17,8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a:txBody>
                    <a:bodyPr/>
                    <a:lstStyle/>
                    <a:p>
                      <a:pPr>
                        <a:lnSpc>
                          <a:spcPct val="107000"/>
                        </a:lnSpc>
                        <a:spcAft>
                          <a:spcPts val="0"/>
                        </a:spcAft>
                      </a:pPr>
                      <a:r>
                        <a:rPr lang="tr-TR" sz="1600">
                          <a:effectLst/>
                        </a:rPr>
                        <a:t>1 Çocuk</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73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14,6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1001-2000 $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226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45,2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a:txBody>
                    <a:bodyPr/>
                    <a:lstStyle/>
                    <a:p>
                      <a:pPr>
                        <a:lnSpc>
                          <a:spcPct val="107000"/>
                        </a:lnSpc>
                        <a:spcAft>
                          <a:spcPts val="0"/>
                        </a:spcAft>
                      </a:pPr>
                      <a:r>
                        <a:rPr lang="tr-TR" sz="1600">
                          <a:effectLst/>
                        </a:rPr>
                        <a:t>2 Çocuk</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78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15,6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2001-3000 $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129</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25,8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54546">
                <a:tc vMerge="1">
                  <a:txBody>
                    <a:bodyPr/>
                    <a:lstStyle/>
                    <a:p>
                      <a:endParaRPr lang="tr-TR"/>
                    </a:p>
                  </a:txBody>
                  <a:tcPr/>
                </a:tc>
                <a:tc rowSpan="2">
                  <a:txBody>
                    <a:bodyPr/>
                    <a:lstStyle/>
                    <a:p>
                      <a:pPr>
                        <a:lnSpc>
                          <a:spcPct val="107000"/>
                        </a:lnSpc>
                        <a:spcAft>
                          <a:spcPts val="0"/>
                        </a:spcAft>
                      </a:pPr>
                      <a:r>
                        <a:rPr lang="tr-TR" sz="1600">
                          <a:effectLst/>
                        </a:rPr>
                        <a:t>3 ve daha fazla çocuk</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tr-TR" sz="1600">
                          <a:effectLst/>
                        </a:rPr>
                        <a:t>18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tr-TR" sz="1600">
                          <a:effectLst/>
                        </a:rPr>
                        <a:t>3,6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600">
                          <a:effectLst/>
                        </a:rPr>
                        <a:t>3001-4000 $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33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66370">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07000"/>
                        </a:lnSpc>
                        <a:spcAft>
                          <a:spcPts val="0"/>
                        </a:spcAft>
                      </a:pPr>
                      <a:r>
                        <a:rPr lang="tr-TR" sz="1600">
                          <a:effectLst/>
                        </a:rPr>
                        <a:t>4001 $ ve üzeri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effectLst/>
                        </a:rPr>
                        <a:t>4,6</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26275283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Katılımcıların </a:t>
            </a:r>
            <a:r>
              <a:rPr lang="tr-TR" sz="3600" b="1" dirty="0" smtClean="0"/>
              <a:t>Milliyeti</a:t>
            </a:r>
            <a:r>
              <a:rPr lang="tr-TR" sz="3600" dirty="0"/>
              <a:t/>
            </a:r>
            <a:br>
              <a:rPr lang="tr-TR" sz="3600" dirty="0"/>
            </a:br>
            <a:endParaRPr lang="tr-TR" sz="3600" b="1"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865344587"/>
              </p:ext>
            </p:extLst>
          </p:nvPr>
        </p:nvGraphicFramePr>
        <p:xfrm>
          <a:off x="1527465" y="1859975"/>
          <a:ext cx="9050480" cy="4426524"/>
        </p:xfrm>
        <a:graphic>
          <a:graphicData uri="http://schemas.openxmlformats.org/drawingml/2006/table">
            <a:tbl>
              <a:tblPr firstRow="1" firstCol="1" bandRow="1">
                <a:tableStyleId>{5C22544A-7EE6-4342-B048-85BDC9FD1C3A}</a:tableStyleId>
              </a:tblPr>
              <a:tblGrid>
                <a:gridCol w="4824793"/>
                <a:gridCol w="1961869"/>
                <a:gridCol w="2263818"/>
              </a:tblGrid>
              <a:tr h="368877">
                <a:tc>
                  <a:txBody>
                    <a:bodyPr/>
                    <a:lstStyle/>
                    <a:p>
                      <a:pPr algn="ctr">
                        <a:lnSpc>
                          <a:spcPct val="107000"/>
                        </a:lnSpc>
                        <a:spcAft>
                          <a:spcPts val="0"/>
                        </a:spcAft>
                      </a:pPr>
                      <a:r>
                        <a:rPr lang="tr-TR" sz="2000" dirty="0">
                          <a:effectLst/>
                        </a:rPr>
                        <a:t>Milliyet</a:t>
                      </a:r>
                      <a:endParaRPr lang="tr-T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chemeClr val="lt1"/>
                          </a:solidFill>
                          <a:effectLst/>
                          <a:latin typeface="+mn-lt"/>
                          <a:ea typeface="+mn-ea"/>
                          <a:cs typeface="+mn-cs"/>
                        </a:rPr>
                        <a:t>n</a:t>
                      </a:r>
                      <a:endParaRPr lang="tr-T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dirty="0">
                          <a:effectLst/>
                        </a:rPr>
                        <a:t>Çin</a:t>
                      </a:r>
                      <a:endParaRPr lang="tr-T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131</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26,2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dirty="0">
                          <a:effectLst/>
                        </a:rPr>
                        <a:t>Güney Kore</a:t>
                      </a:r>
                      <a:endParaRPr lang="tr-T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96</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19,2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dirty="0">
                          <a:effectLst/>
                        </a:rPr>
                        <a:t>Avustralya</a:t>
                      </a:r>
                      <a:endParaRPr lang="tr-T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66</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13,2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Hindistan</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51</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10,2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Japonya</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41</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8,2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Malezya</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31</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6,2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Pakistan</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26</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5,2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Endonezya</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21</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4,2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Filipinler</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21</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4,2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Tayvan</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16</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3,2</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68877">
                <a:tc>
                  <a:txBody>
                    <a:bodyPr/>
                    <a:lstStyle/>
                    <a:p>
                      <a:pPr>
                        <a:lnSpc>
                          <a:spcPct val="107000"/>
                        </a:lnSpc>
                        <a:spcAft>
                          <a:spcPts val="0"/>
                        </a:spcAft>
                      </a:pPr>
                      <a:r>
                        <a:rPr lang="tr-TR" sz="2000">
                          <a:effectLst/>
                        </a:rPr>
                        <a:t>Toplam</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500</a:t>
                      </a:r>
                      <a:endParaRPr lang="tr-TR" sz="2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effectLst/>
                        </a:rPr>
                        <a:t>100</a:t>
                      </a:r>
                      <a:endParaRPr lang="tr-TR" sz="2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81990402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Araştırmaya Katılanların Konaklama </a:t>
            </a:r>
            <a:r>
              <a:rPr lang="tr-TR" sz="3600" b="1" dirty="0" smtClean="0"/>
              <a:t>Bilgileri</a:t>
            </a:r>
            <a:br>
              <a:rPr lang="tr-TR" sz="3600" b="1" dirty="0" smtClean="0"/>
            </a:br>
            <a:endParaRPr lang="tr-TR" sz="3600" dirty="0"/>
          </a:p>
        </p:txBody>
      </p:sp>
      <p:graphicFrame>
        <p:nvGraphicFramePr>
          <p:cNvPr id="3" name="İçerik Yer Tutucusu 2"/>
          <p:cNvGraphicFramePr>
            <a:graphicFrameLocks noGrp="1"/>
          </p:cNvGraphicFramePr>
          <p:nvPr>
            <p:ph idx="1"/>
            <p:extLst>
              <p:ext uri="{D42A27DB-BD31-4B8C-83A1-F6EECF244321}">
                <p14:modId xmlns:p14="http://schemas.microsoft.com/office/powerpoint/2010/main" val="2295993273"/>
              </p:ext>
            </p:extLst>
          </p:nvPr>
        </p:nvGraphicFramePr>
        <p:xfrm>
          <a:off x="1219201" y="1891144"/>
          <a:ext cx="9936478" cy="4098175"/>
        </p:xfrm>
        <a:graphic>
          <a:graphicData uri="http://schemas.openxmlformats.org/drawingml/2006/table">
            <a:tbl>
              <a:tblPr firstRow="1" firstCol="1" bandRow="1">
                <a:tableStyleId>{5C22544A-7EE6-4342-B048-85BDC9FD1C3A}</a:tableStyleId>
              </a:tblPr>
              <a:tblGrid>
                <a:gridCol w="1832665"/>
                <a:gridCol w="1832665"/>
                <a:gridCol w="751945"/>
                <a:gridCol w="1166627"/>
                <a:gridCol w="1503889"/>
                <a:gridCol w="1166627"/>
                <a:gridCol w="841030"/>
                <a:gridCol w="841030"/>
              </a:tblGrid>
              <a:tr h="583524">
                <a:tc rowSpan="7">
                  <a:txBody>
                    <a:bodyPr/>
                    <a:lstStyle/>
                    <a:p>
                      <a:pPr algn="ctr">
                        <a:lnSpc>
                          <a:spcPct val="107000"/>
                        </a:lnSpc>
                        <a:spcAft>
                          <a:spcPts val="0"/>
                        </a:spcAft>
                      </a:pPr>
                      <a:r>
                        <a:rPr lang="tr-TR" sz="1800" dirty="0">
                          <a:effectLst/>
                        </a:rPr>
                        <a:t>İstanbul’da Konakladığınız Otel Türü</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800" dirty="0">
                          <a:effectLst/>
                        </a:rPr>
                        <a:t> </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smtClean="0">
                          <a:effectLst/>
                        </a:rPr>
                        <a:t>n</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7">
                  <a:txBody>
                    <a:bodyPr/>
                    <a:lstStyle/>
                    <a:p>
                      <a:pPr algn="ctr">
                        <a:lnSpc>
                          <a:spcPct val="107000"/>
                        </a:lnSpc>
                        <a:spcAft>
                          <a:spcPts val="0"/>
                        </a:spcAft>
                      </a:pPr>
                      <a:r>
                        <a:rPr lang="tr-TR" sz="1800">
                          <a:effectLst/>
                        </a:rPr>
                        <a:t>Konaklama Süresi</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800">
                          <a:effectLst/>
                        </a:rPr>
                        <a:t> </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smtClean="0">
                          <a:effectLst/>
                        </a:rPr>
                        <a:t>n</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524">
                <a:tc vMerge="1">
                  <a:txBody>
                    <a:bodyPr/>
                    <a:lstStyle/>
                    <a:p>
                      <a:endParaRPr lang="tr-TR"/>
                    </a:p>
                  </a:txBody>
                  <a:tcPr/>
                </a:tc>
                <a:tc>
                  <a:txBody>
                    <a:bodyPr/>
                    <a:lstStyle/>
                    <a:p>
                      <a:pPr>
                        <a:lnSpc>
                          <a:spcPct val="107000"/>
                        </a:lnSpc>
                        <a:spcAft>
                          <a:spcPts val="0"/>
                        </a:spcAft>
                      </a:pPr>
                      <a:r>
                        <a:rPr lang="tr-TR" sz="1800">
                          <a:effectLst/>
                        </a:rPr>
                        <a:t>1-2-3 Yıldızlı otel</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65</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13,0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a:txBody>
                    <a:bodyPr/>
                    <a:lstStyle/>
                    <a:p>
                      <a:pPr>
                        <a:lnSpc>
                          <a:spcPct val="107000"/>
                        </a:lnSpc>
                        <a:spcAft>
                          <a:spcPts val="0"/>
                        </a:spcAft>
                      </a:pPr>
                      <a:r>
                        <a:rPr lang="tr-TR" sz="1800">
                          <a:effectLst/>
                        </a:rPr>
                        <a:t>1 Gece</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0,8</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524">
                <a:tc vMerge="1">
                  <a:txBody>
                    <a:bodyPr/>
                    <a:lstStyle/>
                    <a:p>
                      <a:endParaRPr lang="tr-TR"/>
                    </a:p>
                  </a:txBody>
                  <a:tcPr/>
                </a:tc>
                <a:tc>
                  <a:txBody>
                    <a:bodyPr/>
                    <a:lstStyle/>
                    <a:p>
                      <a:pPr>
                        <a:lnSpc>
                          <a:spcPct val="107000"/>
                        </a:lnSpc>
                        <a:spcAft>
                          <a:spcPts val="0"/>
                        </a:spcAft>
                      </a:pPr>
                      <a:r>
                        <a:rPr lang="tr-TR" sz="1800">
                          <a:effectLst/>
                        </a:rPr>
                        <a:t>4-5 Yıldızlı otel</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359</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solidFill>
                            <a:srgbClr val="FF0000"/>
                          </a:solidFill>
                          <a:effectLst/>
                        </a:rPr>
                        <a:t>71,8</a:t>
                      </a:r>
                      <a:endParaRPr lang="tr-TR"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a:txBody>
                    <a:bodyPr/>
                    <a:lstStyle/>
                    <a:p>
                      <a:pPr>
                        <a:lnSpc>
                          <a:spcPct val="107000"/>
                        </a:lnSpc>
                        <a:spcAft>
                          <a:spcPts val="0"/>
                        </a:spcAft>
                      </a:pPr>
                      <a:r>
                        <a:rPr lang="tr-TR" sz="1800">
                          <a:effectLst/>
                        </a:rPr>
                        <a:t>2 Gece</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106</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21,2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524">
                <a:tc vMerge="1">
                  <a:txBody>
                    <a:bodyPr/>
                    <a:lstStyle/>
                    <a:p>
                      <a:endParaRPr lang="tr-TR"/>
                    </a:p>
                  </a:txBody>
                  <a:tcPr/>
                </a:tc>
                <a:tc>
                  <a:txBody>
                    <a:bodyPr/>
                    <a:lstStyle/>
                    <a:p>
                      <a:pPr>
                        <a:lnSpc>
                          <a:spcPct val="107000"/>
                        </a:lnSpc>
                        <a:spcAft>
                          <a:spcPts val="0"/>
                        </a:spcAft>
                      </a:pPr>
                      <a:r>
                        <a:rPr lang="tr-TR" sz="1800">
                          <a:effectLst/>
                        </a:rPr>
                        <a:t>Tatil köyü</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2,4</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a:txBody>
                    <a:bodyPr/>
                    <a:lstStyle/>
                    <a:p>
                      <a:pPr>
                        <a:lnSpc>
                          <a:spcPct val="107000"/>
                        </a:lnSpc>
                        <a:spcAft>
                          <a:spcPts val="0"/>
                        </a:spcAft>
                      </a:pPr>
                      <a:r>
                        <a:rPr lang="tr-TR" sz="1800">
                          <a:effectLst/>
                        </a:rPr>
                        <a:t>3 Gece</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207</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solidFill>
                            <a:srgbClr val="FF0000"/>
                          </a:solidFill>
                          <a:effectLst/>
                        </a:rPr>
                        <a:t>41,4</a:t>
                      </a:r>
                      <a:endParaRPr lang="tr-TR" sz="2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524">
                <a:tc vMerge="1">
                  <a:txBody>
                    <a:bodyPr/>
                    <a:lstStyle/>
                    <a:p>
                      <a:endParaRPr lang="tr-TR"/>
                    </a:p>
                  </a:txBody>
                  <a:tcPr/>
                </a:tc>
                <a:tc>
                  <a:txBody>
                    <a:bodyPr/>
                    <a:lstStyle/>
                    <a:p>
                      <a:pPr>
                        <a:lnSpc>
                          <a:spcPct val="107000"/>
                        </a:lnSpc>
                        <a:spcAft>
                          <a:spcPts val="0"/>
                        </a:spcAft>
                      </a:pPr>
                      <a:r>
                        <a:rPr lang="tr-TR" sz="1800">
                          <a:effectLst/>
                        </a:rPr>
                        <a:t>Butik otel</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7</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1,4</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a:txBody>
                    <a:bodyPr/>
                    <a:lstStyle/>
                    <a:p>
                      <a:pPr>
                        <a:lnSpc>
                          <a:spcPct val="107000"/>
                        </a:lnSpc>
                        <a:spcAft>
                          <a:spcPts val="0"/>
                        </a:spcAft>
                      </a:pPr>
                      <a:r>
                        <a:rPr lang="tr-TR" sz="1800">
                          <a:effectLst/>
                        </a:rPr>
                        <a:t>4 Gece</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55</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solidFill>
                            <a:srgbClr val="FF0000"/>
                          </a:solidFill>
                          <a:effectLst/>
                        </a:rPr>
                        <a:t>11,0</a:t>
                      </a:r>
                      <a:endParaRPr lang="tr-TR" sz="24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83524">
                <a:tc vMerge="1">
                  <a:txBody>
                    <a:bodyPr/>
                    <a:lstStyle/>
                    <a:p>
                      <a:endParaRPr lang="tr-TR"/>
                    </a:p>
                  </a:txBody>
                  <a:tcPr/>
                </a:tc>
                <a:tc>
                  <a:txBody>
                    <a:bodyPr/>
                    <a:lstStyle/>
                    <a:p>
                      <a:pPr>
                        <a:lnSpc>
                          <a:spcPct val="107000"/>
                        </a:lnSpc>
                        <a:spcAft>
                          <a:spcPts val="0"/>
                        </a:spcAft>
                      </a:pPr>
                      <a:r>
                        <a:rPr lang="tr-TR" sz="1800">
                          <a:effectLst/>
                        </a:rPr>
                        <a:t>Apart / Daire</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41</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8,2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rowSpan="2">
                  <a:txBody>
                    <a:bodyPr/>
                    <a:lstStyle/>
                    <a:p>
                      <a:pPr>
                        <a:lnSpc>
                          <a:spcPct val="107000"/>
                        </a:lnSpc>
                        <a:spcAft>
                          <a:spcPts val="0"/>
                        </a:spcAft>
                      </a:pPr>
                      <a:r>
                        <a:rPr lang="tr-TR" sz="1800">
                          <a:effectLst/>
                        </a:rPr>
                        <a:t>5 Gece ve üzeri</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gn="ctr">
                        <a:lnSpc>
                          <a:spcPct val="107000"/>
                        </a:lnSpc>
                        <a:spcAft>
                          <a:spcPts val="0"/>
                        </a:spcAft>
                      </a:pPr>
                      <a:r>
                        <a:rPr lang="tr-TR" sz="1800">
                          <a:effectLst/>
                        </a:rPr>
                        <a:t>128</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tr-TR" sz="1800" dirty="0">
                          <a:solidFill>
                            <a:srgbClr val="FF0000"/>
                          </a:solidFill>
                          <a:effectLst/>
                        </a:rPr>
                        <a:t>25,6</a:t>
                      </a:r>
                      <a:endParaRPr lang="tr-TR"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597031">
                <a:tc vMerge="1">
                  <a:txBody>
                    <a:bodyPr/>
                    <a:lstStyle/>
                    <a:p>
                      <a:endParaRPr lang="tr-TR"/>
                    </a:p>
                  </a:txBody>
                  <a:tcPr/>
                </a:tc>
                <a:tc>
                  <a:txBody>
                    <a:bodyPr/>
                    <a:lstStyle/>
                    <a:p>
                      <a:pPr>
                        <a:lnSpc>
                          <a:spcPct val="107000"/>
                        </a:lnSpc>
                        <a:spcAft>
                          <a:spcPts val="0"/>
                        </a:spcAft>
                      </a:pPr>
                      <a:r>
                        <a:rPr lang="tr-TR" sz="1800">
                          <a:effectLst/>
                        </a:rPr>
                        <a:t>Pansiyon</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16</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3,2</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283091148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Katılımcılara İlişkin Seyahat Bilgileri</a:t>
            </a:r>
            <a:endParaRPr lang="tr-TR" sz="3600" dirty="0"/>
          </a:p>
        </p:txBody>
      </p:sp>
      <p:graphicFrame>
        <p:nvGraphicFramePr>
          <p:cNvPr id="4" name="Tablo 3"/>
          <p:cNvGraphicFramePr>
            <a:graphicFrameLocks noGrp="1"/>
          </p:cNvGraphicFramePr>
          <p:nvPr>
            <p:extLst>
              <p:ext uri="{D42A27DB-BD31-4B8C-83A1-F6EECF244321}">
                <p14:modId xmlns:p14="http://schemas.microsoft.com/office/powerpoint/2010/main" val="1317249974"/>
              </p:ext>
            </p:extLst>
          </p:nvPr>
        </p:nvGraphicFramePr>
        <p:xfrm>
          <a:off x="1245867" y="1885953"/>
          <a:ext cx="9909812" cy="4519284"/>
        </p:xfrm>
        <a:graphic>
          <a:graphicData uri="http://schemas.openxmlformats.org/drawingml/2006/table">
            <a:tbl>
              <a:tblPr firstRow="1" firstCol="1" bandRow="1">
                <a:tableStyleId>{5C22544A-7EE6-4342-B048-85BDC9FD1C3A}</a:tableStyleId>
              </a:tblPr>
              <a:tblGrid>
                <a:gridCol w="1624511"/>
                <a:gridCol w="1624511"/>
                <a:gridCol w="589216"/>
                <a:gridCol w="1757845"/>
                <a:gridCol w="1757845"/>
                <a:gridCol w="1242158"/>
                <a:gridCol w="656863"/>
                <a:gridCol w="656863"/>
              </a:tblGrid>
              <a:tr h="253469">
                <a:tc gridSpan="2">
                  <a:txBody>
                    <a:bodyPr/>
                    <a:lstStyle/>
                    <a:p>
                      <a:pPr>
                        <a:lnSpc>
                          <a:spcPct val="107000"/>
                        </a:lnSpc>
                        <a:spcAft>
                          <a:spcPts val="0"/>
                        </a:spcAft>
                      </a:pPr>
                      <a:r>
                        <a:rPr lang="tr-TR" sz="1100" dirty="0">
                          <a:effectLst/>
                        </a:rPr>
                        <a:t> </a:t>
                      </a:r>
                      <a:endParaRPr lang="tr-TR"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hMerge="1">
                  <a:txBody>
                    <a:bodyPr/>
                    <a:lstStyle/>
                    <a:p>
                      <a:endParaRPr lang="tr-TR"/>
                    </a:p>
                  </a:txBody>
                  <a:tcPr/>
                </a:tc>
                <a:tc>
                  <a:txBody>
                    <a:bodyPr/>
                    <a:lstStyle/>
                    <a:p>
                      <a:pPr algn="ctr">
                        <a:lnSpc>
                          <a:spcPct val="107000"/>
                        </a:lnSpc>
                        <a:spcAft>
                          <a:spcPts val="0"/>
                        </a:spcAft>
                      </a:pPr>
                      <a:r>
                        <a:rPr lang="tr-TR" sz="1100">
                          <a:effectLst/>
                        </a:rPr>
                        <a:t>n</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100">
                          <a:effectLst/>
                        </a:rPr>
                        <a:t>%</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gridSpan="2">
                  <a:txBody>
                    <a:bodyPr/>
                    <a:lstStyle/>
                    <a:p>
                      <a:pPr algn="ctr">
                        <a:lnSpc>
                          <a:spcPct val="107000"/>
                        </a:lnSpc>
                        <a:spcAft>
                          <a:spcPts val="0"/>
                        </a:spcAft>
                      </a:pPr>
                      <a:r>
                        <a:rPr lang="tr-TR" sz="1100">
                          <a:effectLst/>
                        </a:rPr>
                        <a:t> </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hMerge="1">
                  <a:txBody>
                    <a:bodyPr/>
                    <a:lstStyle/>
                    <a:p>
                      <a:endParaRPr lang="tr-TR"/>
                    </a:p>
                  </a:txBody>
                  <a:tcPr/>
                </a:tc>
                <a:tc>
                  <a:txBody>
                    <a:bodyPr/>
                    <a:lstStyle/>
                    <a:p>
                      <a:pPr algn="ctr">
                        <a:lnSpc>
                          <a:spcPct val="107000"/>
                        </a:lnSpc>
                        <a:spcAft>
                          <a:spcPts val="0"/>
                        </a:spcAft>
                      </a:pPr>
                      <a:r>
                        <a:rPr lang="tr-TR" sz="1100">
                          <a:effectLst/>
                        </a:rPr>
                        <a:t>n</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1100">
                          <a:effectLst/>
                        </a:rPr>
                        <a:t>%</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18674">
                <a:tc rowSpan="5">
                  <a:txBody>
                    <a:bodyPr/>
                    <a:lstStyle/>
                    <a:p>
                      <a:pPr algn="ctr">
                        <a:lnSpc>
                          <a:spcPct val="107000"/>
                        </a:lnSpc>
                        <a:spcAft>
                          <a:spcPts val="0"/>
                        </a:spcAft>
                      </a:pPr>
                      <a:r>
                        <a:rPr lang="tr-TR" sz="1800">
                          <a:effectLst/>
                        </a:rPr>
                        <a:t>Seyahate Kim ile Birlikte Çıktınız</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1800">
                          <a:effectLst/>
                        </a:rPr>
                        <a:t>Yalnız</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46</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9,2</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rowSpan="4">
                  <a:txBody>
                    <a:bodyPr/>
                    <a:lstStyle/>
                    <a:p>
                      <a:pPr algn="ctr">
                        <a:lnSpc>
                          <a:spcPct val="107000"/>
                        </a:lnSpc>
                        <a:spcAft>
                          <a:spcPts val="0"/>
                        </a:spcAft>
                      </a:pPr>
                      <a:r>
                        <a:rPr lang="tr-TR" sz="1800">
                          <a:effectLst/>
                        </a:rPr>
                        <a:t>Seyahati Ne Zaman Planladınız</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1800">
                          <a:effectLst/>
                        </a:rPr>
                        <a:t>1-30 Gün önce</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59</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11,8</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18674">
                <a:tc vMerge="1">
                  <a:txBody>
                    <a:bodyPr/>
                    <a:lstStyle/>
                    <a:p>
                      <a:endParaRPr lang="tr-TR"/>
                    </a:p>
                  </a:txBody>
                  <a:tcPr/>
                </a:tc>
                <a:tc>
                  <a:txBody>
                    <a:bodyPr/>
                    <a:lstStyle/>
                    <a:p>
                      <a:pPr>
                        <a:lnSpc>
                          <a:spcPct val="107000"/>
                        </a:lnSpc>
                        <a:spcAft>
                          <a:spcPts val="0"/>
                        </a:spcAft>
                      </a:pPr>
                      <a:r>
                        <a:rPr lang="tr-TR" sz="1800">
                          <a:effectLst/>
                        </a:rPr>
                        <a:t>Eşimle</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106</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21,2</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800">
                          <a:effectLst/>
                        </a:rPr>
                        <a:t>1-2 Ay önce</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169</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solidFill>
                            <a:srgbClr val="FF0000"/>
                          </a:solidFill>
                          <a:effectLst/>
                        </a:rPr>
                        <a:t>33,8</a:t>
                      </a:r>
                      <a:endParaRPr lang="tr-TR" sz="1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18674">
                <a:tc vMerge="1">
                  <a:txBody>
                    <a:bodyPr/>
                    <a:lstStyle/>
                    <a:p>
                      <a:endParaRPr lang="tr-TR"/>
                    </a:p>
                  </a:txBody>
                  <a:tcPr/>
                </a:tc>
                <a:tc>
                  <a:txBody>
                    <a:bodyPr/>
                    <a:lstStyle/>
                    <a:p>
                      <a:pPr>
                        <a:lnSpc>
                          <a:spcPct val="107000"/>
                        </a:lnSpc>
                        <a:spcAft>
                          <a:spcPts val="0"/>
                        </a:spcAft>
                      </a:pPr>
                      <a:r>
                        <a:rPr lang="tr-TR" sz="1800">
                          <a:effectLst/>
                        </a:rPr>
                        <a:t>Ailemle</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199</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solidFill>
                            <a:srgbClr val="FF0000"/>
                          </a:solidFill>
                          <a:effectLst/>
                        </a:rPr>
                        <a:t>39,8</a:t>
                      </a:r>
                      <a:endParaRPr lang="tr-TR" sz="1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800">
                          <a:effectLst/>
                        </a:rPr>
                        <a:t>3-5 Ay önce</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231</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solidFill>
                            <a:srgbClr val="FF0000"/>
                          </a:solidFill>
                          <a:effectLst/>
                        </a:rPr>
                        <a:t>46,2</a:t>
                      </a:r>
                      <a:endParaRPr lang="tr-TR" sz="1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18674">
                <a:tc vMerge="1">
                  <a:txBody>
                    <a:bodyPr/>
                    <a:lstStyle/>
                    <a:p>
                      <a:endParaRPr lang="tr-TR"/>
                    </a:p>
                  </a:txBody>
                  <a:tcPr/>
                </a:tc>
                <a:tc>
                  <a:txBody>
                    <a:bodyPr/>
                    <a:lstStyle/>
                    <a:p>
                      <a:pPr>
                        <a:lnSpc>
                          <a:spcPct val="107000"/>
                        </a:lnSpc>
                        <a:spcAft>
                          <a:spcPts val="0"/>
                        </a:spcAft>
                      </a:pPr>
                      <a:r>
                        <a:rPr lang="tr-TR" sz="1800">
                          <a:effectLst/>
                        </a:rPr>
                        <a:t>Arkadaşlarımla</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143</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solidFill>
                            <a:srgbClr val="FF0000"/>
                          </a:solidFill>
                          <a:effectLst/>
                        </a:rPr>
                        <a:t>28,6</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800">
                          <a:effectLst/>
                        </a:rPr>
                        <a:t>6 Ay – 1 Yıl önce</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41</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solidFill>
                            <a:srgbClr val="FF0000"/>
                          </a:solidFill>
                          <a:effectLst/>
                        </a:rPr>
                        <a:t>8,2</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253469">
                <a:tc vMerge="1">
                  <a:txBody>
                    <a:bodyPr/>
                    <a:lstStyle/>
                    <a:p>
                      <a:endParaRPr lang="tr-TR"/>
                    </a:p>
                  </a:txBody>
                  <a:tcPr/>
                </a:tc>
                <a:tc>
                  <a:txBody>
                    <a:bodyPr/>
                    <a:lstStyle/>
                    <a:p>
                      <a:pPr>
                        <a:lnSpc>
                          <a:spcPct val="107000"/>
                        </a:lnSpc>
                        <a:spcAft>
                          <a:spcPts val="0"/>
                        </a:spcAft>
                      </a:pPr>
                      <a:r>
                        <a:rPr lang="tr-TR" sz="1800">
                          <a:effectLst/>
                        </a:rPr>
                        <a:t>Diğer</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6</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effectLst/>
                        </a:rPr>
                        <a:t>1,2</a:t>
                      </a:r>
                      <a:endParaRPr lang="tr-TR"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rowSpan="4">
                  <a:txBody>
                    <a:bodyPr/>
                    <a:lstStyle/>
                    <a:p>
                      <a:pPr algn="ctr">
                        <a:lnSpc>
                          <a:spcPct val="107000"/>
                        </a:lnSpc>
                        <a:spcAft>
                          <a:spcPts val="0"/>
                        </a:spcAft>
                      </a:pPr>
                      <a:r>
                        <a:rPr lang="tr-TR" sz="1800">
                          <a:effectLst/>
                        </a:rPr>
                        <a:t>Bu Seyahatte Harcama Tutarınız</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1800">
                          <a:effectLst/>
                        </a:rPr>
                        <a:t>0-1000 $</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232</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46,4</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18674">
                <a:tc rowSpan="3">
                  <a:txBody>
                    <a:bodyPr/>
                    <a:lstStyle/>
                    <a:p>
                      <a:pPr algn="ctr">
                        <a:lnSpc>
                          <a:spcPct val="107000"/>
                        </a:lnSpc>
                        <a:spcAft>
                          <a:spcPts val="0"/>
                        </a:spcAft>
                      </a:pPr>
                      <a:r>
                        <a:rPr lang="tr-TR" sz="1800" dirty="0">
                          <a:effectLst/>
                        </a:rPr>
                        <a:t>İstanbul’u Kaçıncı Ziyaretiniz</a:t>
                      </a:r>
                      <a:endParaRPr lang="tr-TR"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1800">
                          <a:effectLst/>
                        </a:rPr>
                        <a:t>İlk ziyaret</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481</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b="1" dirty="0">
                          <a:solidFill>
                            <a:srgbClr val="FF0000"/>
                          </a:solidFill>
                          <a:effectLst/>
                        </a:rPr>
                        <a:t>96,2</a:t>
                      </a:r>
                      <a:endParaRPr lang="tr-TR" sz="1800" b="1"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800">
                          <a:effectLst/>
                        </a:rPr>
                        <a:t>1001-2000 $</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197</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solidFill>
                            <a:srgbClr val="FF0000"/>
                          </a:solidFill>
                          <a:effectLst/>
                        </a:rPr>
                        <a:t>39,4</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18674">
                <a:tc vMerge="1">
                  <a:txBody>
                    <a:bodyPr/>
                    <a:lstStyle/>
                    <a:p>
                      <a:endParaRPr lang="tr-TR"/>
                    </a:p>
                  </a:txBody>
                  <a:tcPr/>
                </a:tc>
                <a:tc>
                  <a:txBody>
                    <a:bodyPr/>
                    <a:lstStyle/>
                    <a:p>
                      <a:pPr>
                        <a:lnSpc>
                          <a:spcPct val="107000"/>
                        </a:lnSpc>
                        <a:spcAft>
                          <a:spcPts val="0"/>
                        </a:spcAft>
                      </a:pPr>
                      <a:r>
                        <a:rPr lang="tr-TR" sz="1800">
                          <a:effectLst/>
                        </a:rPr>
                        <a:t>İkinci ziyaret</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18</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3,6</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800">
                          <a:effectLst/>
                        </a:rPr>
                        <a:t>2001-3000 $</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53</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solidFill>
                            <a:srgbClr val="FF0000"/>
                          </a:solidFill>
                          <a:effectLst/>
                        </a:rPr>
                        <a:t>10,6</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18674">
                <a:tc vMerge="1">
                  <a:txBody>
                    <a:bodyPr/>
                    <a:lstStyle/>
                    <a:p>
                      <a:endParaRPr lang="tr-TR"/>
                    </a:p>
                  </a:txBody>
                  <a:tcPr/>
                </a:tc>
                <a:tc>
                  <a:txBody>
                    <a:bodyPr/>
                    <a:lstStyle/>
                    <a:p>
                      <a:pPr>
                        <a:lnSpc>
                          <a:spcPct val="107000"/>
                        </a:lnSpc>
                        <a:spcAft>
                          <a:spcPts val="0"/>
                        </a:spcAft>
                      </a:pPr>
                      <a:r>
                        <a:rPr lang="tr-TR" sz="1800">
                          <a:effectLst/>
                        </a:rPr>
                        <a:t>3 ve daha fazla</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0,2</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vMerge="1">
                  <a:txBody>
                    <a:bodyPr/>
                    <a:lstStyle/>
                    <a:p>
                      <a:endParaRPr lang="tr-TR"/>
                    </a:p>
                  </a:txBody>
                  <a:tcPr/>
                </a:tc>
                <a:tc>
                  <a:txBody>
                    <a:bodyPr/>
                    <a:lstStyle/>
                    <a:p>
                      <a:pPr>
                        <a:lnSpc>
                          <a:spcPct val="107000"/>
                        </a:lnSpc>
                        <a:spcAft>
                          <a:spcPts val="0"/>
                        </a:spcAft>
                      </a:pPr>
                      <a:r>
                        <a:rPr lang="tr-TR" sz="1800">
                          <a:effectLst/>
                        </a:rPr>
                        <a:t>3001 $ ve üzeri</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a:effectLst/>
                        </a:rPr>
                        <a:t>18</a:t>
                      </a:r>
                      <a:endParaRPr lang="tr-TR" sz="1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800" dirty="0">
                          <a:solidFill>
                            <a:srgbClr val="FF0000"/>
                          </a:solidFill>
                          <a:effectLst/>
                        </a:rPr>
                        <a:t>3,6</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293218724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Araştırmaya Katılanların Seyahat Ettikleri Havayolu</a:t>
            </a:r>
            <a:endParaRPr lang="tr-TR" sz="3600" dirty="0"/>
          </a:p>
        </p:txBody>
      </p:sp>
      <p:graphicFrame>
        <p:nvGraphicFramePr>
          <p:cNvPr id="4" name="Tablo 3"/>
          <p:cNvGraphicFramePr>
            <a:graphicFrameLocks noGrp="1"/>
          </p:cNvGraphicFramePr>
          <p:nvPr>
            <p:extLst>
              <p:ext uri="{D42A27DB-BD31-4B8C-83A1-F6EECF244321}">
                <p14:modId xmlns:p14="http://schemas.microsoft.com/office/powerpoint/2010/main" val="4037774919"/>
              </p:ext>
            </p:extLst>
          </p:nvPr>
        </p:nvGraphicFramePr>
        <p:xfrm>
          <a:off x="1454726" y="1901544"/>
          <a:ext cx="8790709" cy="4343390"/>
        </p:xfrm>
        <a:graphic>
          <a:graphicData uri="http://schemas.openxmlformats.org/drawingml/2006/table">
            <a:tbl>
              <a:tblPr firstRow="1" firstCol="1" bandRow="1">
                <a:tableStyleId>{5C22544A-7EE6-4342-B048-85BDC9FD1C3A}</a:tableStyleId>
              </a:tblPr>
              <a:tblGrid>
                <a:gridCol w="5681282"/>
                <a:gridCol w="1510859"/>
                <a:gridCol w="1598568"/>
              </a:tblGrid>
              <a:tr h="270519">
                <a:tc>
                  <a:txBody>
                    <a:bodyPr/>
                    <a:lstStyle/>
                    <a:p>
                      <a:pPr algn="ctr">
                        <a:lnSpc>
                          <a:spcPct val="107000"/>
                        </a:lnSpc>
                        <a:spcAft>
                          <a:spcPts val="0"/>
                        </a:spcAft>
                      </a:pPr>
                      <a:r>
                        <a:rPr lang="tr-TR" sz="1600" dirty="0">
                          <a:effectLst/>
                        </a:rPr>
                        <a:t>Havayolu</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dirty="0" smtClean="0">
                          <a:effectLst/>
                        </a:rPr>
                        <a:t>n</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Türk Havayolları</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324</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64,8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Qantas Airways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5,0</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Emirates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Aeroflot</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3,0</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Etihad Airways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Korean Air</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85605">
                <a:tc>
                  <a:txBody>
                    <a:bodyPr/>
                    <a:lstStyle/>
                    <a:p>
                      <a:pPr>
                        <a:lnSpc>
                          <a:spcPct val="107000"/>
                        </a:lnSpc>
                        <a:spcAft>
                          <a:spcPts val="0"/>
                        </a:spcAft>
                      </a:pPr>
                      <a:r>
                        <a:rPr lang="tr-TR" sz="1600">
                          <a:effectLst/>
                        </a:rPr>
                        <a:t>Singapur Airlines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Qatar Airways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Gulf Air</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Air Manas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Air China</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0,4</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Hong Kong Airlines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0,4</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Eastern Europe Airlines</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Belirtilmemiş</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64</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12,8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0519">
                <a:tc>
                  <a:txBody>
                    <a:bodyPr/>
                    <a:lstStyle/>
                    <a:p>
                      <a:pPr>
                        <a:lnSpc>
                          <a:spcPct val="107000"/>
                        </a:lnSpc>
                        <a:spcAft>
                          <a:spcPts val="0"/>
                        </a:spcAft>
                      </a:pPr>
                      <a:r>
                        <a:rPr lang="tr-TR" sz="1600">
                          <a:effectLst/>
                        </a:rPr>
                        <a:t>Toplam</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500</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dirty="0">
                          <a:effectLst/>
                        </a:rPr>
                        <a:t>100</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21415223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Farklı Destinasyonları Ziyaret Eden Kişi Sayısı</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2320485448"/>
              </p:ext>
            </p:extLst>
          </p:nvPr>
        </p:nvGraphicFramePr>
        <p:xfrm>
          <a:off x="2576944" y="1859972"/>
          <a:ext cx="6837219" cy="4301836"/>
        </p:xfrm>
        <a:graphic>
          <a:graphicData uri="http://schemas.openxmlformats.org/drawingml/2006/table">
            <a:tbl>
              <a:tblPr firstRow="1" firstCol="1" bandRow="1">
                <a:tableStyleId>{5C22544A-7EE6-4342-B048-85BDC9FD1C3A}</a:tableStyleId>
              </a:tblPr>
              <a:tblGrid>
                <a:gridCol w="3502776"/>
                <a:gridCol w="3334443"/>
              </a:tblGrid>
              <a:tr h="391076">
                <a:tc>
                  <a:txBody>
                    <a:bodyPr/>
                    <a:lstStyle/>
                    <a:p>
                      <a:pPr algn="ctr">
                        <a:lnSpc>
                          <a:spcPct val="107000"/>
                        </a:lnSpc>
                        <a:spcAft>
                          <a:spcPts val="0"/>
                        </a:spcAft>
                      </a:pPr>
                      <a:r>
                        <a:rPr lang="tr-TR" sz="1800" dirty="0">
                          <a:effectLst/>
                        </a:rPr>
                        <a:t>Destinasyon</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Kişi Sayısı</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Kapadokya</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130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Bursa</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93</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dirty="0">
                          <a:effectLst/>
                        </a:rPr>
                        <a:t>Safranbolu</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62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İzmir</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56</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Bolu</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53</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Ankara</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48</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Konya</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Antalya</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19</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Pamukkale</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14</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91076">
                <a:tc>
                  <a:txBody>
                    <a:bodyPr/>
                    <a:lstStyle/>
                    <a:p>
                      <a:pPr algn="just">
                        <a:lnSpc>
                          <a:spcPct val="107000"/>
                        </a:lnSpc>
                        <a:spcAft>
                          <a:spcPts val="0"/>
                        </a:spcAft>
                      </a:pPr>
                      <a:r>
                        <a:rPr lang="tr-TR" sz="1800">
                          <a:effectLst/>
                        </a:rPr>
                        <a:t>Çanakkale</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2</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73380897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Katılımcıların </a:t>
            </a:r>
            <a:r>
              <a:rPr lang="tr-TR" sz="3600" b="1" dirty="0" smtClean="0"/>
              <a:t>İstanbul ve Türkiye </a:t>
            </a:r>
            <a:r>
              <a:rPr lang="tr-TR" sz="3600" b="1" dirty="0"/>
              <a:t>İmajı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1350792127"/>
              </p:ext>
            </p:extLst>
          </p:nvPr>
        </p:nvGraphicFramePr>
        <p:xfrm>
          <a:off x="1188720" y="1828801"/>
          <a:ext cx="9966961" cy="2274570"/>
        </p:xfrm>
        <a:graphic>
          <a:graphicData uri="http://schemas.openxmlformats.org/drawingml/2006/table">
            <a:tbl>
              <a:tblPr firstRow="1" firstCol="1" bandRow="1">
                <a:tableStyleId>{5C22544A-7EE6-4342-B048-85BDC9FD1C3A}</a:tableStyleId>
              </a:tblPr>
              <a:tblGrid>
                <a:gridCol w="1710835"/>
                <a:gridCol w="1636909"/>
                <a:gridCol w="1646297"/>
                <a:gridCol w="1688540"/>
                <a:gridCol w="1638083"/>
                <a:gridCol w="1646297"/>
              </a:tblGrid>
              <a:tr h="454914">
                <a:tc gridSpan="3">
                  <a:txBody>
                    <a:bodyPr/>
                    <a:lstStyle/>
                    <a:p>
                      <a:pPr algn="ctr">
                        <a:lnSpc>
                          <a:spcPct val="107000"/>
                        </a:lnSpc>
                        <a:spcAft>
                          <a:spcPts val="0"/>
                        </a:spcAft>
                      </a:pPr>
                      <a:r>
                        <a:rPr lang="tr-TR" sz="1800" dirty="0">
                          <a:effectLst/>
                        </a:rPr>
                        <a:t>İstanbul’a Gelmeden Önce</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gridSpan="3">
                  <a:txBody>
                    <a:bodyPr/>
                    <a:lstStyle/>
                    <a:p>
                      <a:pPr algn="ctr">
                        <a:lnSpc>
                          <a:spcPct val="107000"/>
                        </a:lnSpc>
                        <a:spcAft>
                          <a:spcPts val="0"/>
                        </a:spcAft>
                      </a:pPr>
                      <a:r>
                        <a:rPr lang="tr-TR" sz="1800">
                          <a:effectLst/>
                        </a:rPr>
                        <a:t>İstanbul’a Geldikten Sonra</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r>
              <a:tr h="454914">
                <a:tc>
                  <a:txBody>
                    <a:bodyPr/>
                    <a:lstStyle/>
                    <a:p>
                      <a:pPr algn="just">
                        <a:lnSpc>
                          <a:spcPct val="107000"/>
                        </a:lnSpc>
                        <a:spcAft>
                          <a:spcPts val="0"/>
                        </a:spcAft>
                      </a:pPr>
                      <a:r>
                        <a:rPr lang="tr-TR" sz="1800">
                          <a:effectLst/>
                        </a:rPr>
                        <a:t> </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f</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 </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f</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54914">
                <a:tc>
                  <a:txBody>
                    <a:bodyPr/>
                    <a:lstStyle/>
                    <a:p>
                      <a:pPr algn="just">
                        <a:lnSpc>
                          <a:spcPct val="107000"/>
                        </a:lnSpc>
                        <a:spcAft>
                          <a:spcPts val="0"/>
                        </a:spcAft>
                      </a:pPr>
                      <a:r>
                        <a:rPr lang="tr-TR" sz="1800" dirty="0">
                          <a:effectLst/>
                        </a:rPr>
                        <a:t>Olumsuz</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36</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7,2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Olumsuz</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54914">
                <a:tc>
                  <a:txBody>
                    <a:bodyPr/>
                    <a:lstStyle/>
                    <a:p>
                      <a:pPr algn="just">
                        <a:lnSpc>
                          <a:spcPct val="107000"/>
                        </a:lnSpc>
                        <a:spcAft>
                          <a:spcPts val="0"/>
                        </a:spcAft>
                      </a:pPr>
                      <a:r>
                        <a:rPr lang="tr-TR" sz="1800">
                          <a:effectLst/>
                        </a:rPr>
                        <a:t>Kararsız</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358</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71,6</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Kararsız</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34</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6,8</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54914">
                <a:tc>
                  <a:txBody>
                    <a:bodyPr/>
                    <a:lstStyle/>
                    <a:p>
                      <a:pPr algn="just">
                        <a:lnSpc>
                          <a:spcPct val="107000"/>
                        </a:lnSpc>
                        <a:spcAft>
                          <a:spcPts val="0"/>
                        </a:spcAft>
                      </a:pPr>
                      <a:r>
                        <a:rPr lang="tr-TR" sz="1800">
                          <a:effectLst/>
                        </a:rPr>
                        <a:t>Olumlu</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106</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21,2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dirty="0">
                          <a:effectLst/>
                        </a:rPr>
                        <a:t>Olumlu</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466</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93,2</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4" name="Tablo 3"/>
          <p:cNvGraphicFramePr>
            <a:graphicFrameLocks noGrp="1"/>
          </p:cNvGraphicFramePr>
          <p:nvPr>
            <p:extLst>
              <p:ext uri="{D42A27DB-BD31-4B8C-83A1-F6EECF244321}">
                <p14:modId xmlns:p14="http://schemas.microsoft.com/office/powerpoint/2010/main" val="4237995365"/>
              </p:ext>
            </p:extLst>
          </p:nvPr>
        </p:nvGraphicFramePr>
        <p:xfrm>
          <a:off x="1211580" y="4312226"/>
          <a:ext cx="9944100" cy="1932710"/>
        </p:xfrm>
        <a:graphic>
          <a:graphicData uri="http://schemas.openxmlformats.org/drawingml/2006/table">
            <a:tbl>
              <a:tblPr firstRow="1" firstCol="1" bandRow="1">
                <a:tableStyleId>{5C22544A-7EE6-4342-B048-85BDC9FD1C3A}</a:tableStyleId>
              </a:tblPr>
              <a:tblGrid>
                <a:gridCol w="1687009"/>
                <a:gridCol w="1636666"/>
                <a:gridCol w="1646032"/>
                <a:gridCol w="1688180"/>
                <a:gridCol w="1639008"/>
                <a:gridCol w="1647205"/>
              </a:tblGrid>
              <a:tr h="386542">
                <a:tc gridSpan="3">
                  <a:txBody>
                    <a:bodyPr/>
                    <a:lstStyle/>
                    <a:p>
                      <a:pPr algn="ctr">
                        <a:lnSpc>
                          <a:spcPct val="107000"/>
                        </a:lnSpc>
                        <a:spcAft>
                          <a:spcPts val="0"/>
                        </a:spcAft>
                      </a:pPr>
                      <a:r>
                        <a:rPr lang="tr-TR" sz="1800" dirty="0">
                          <a:effectLst/>
                        </a:rPr>
                        <a:t>Türkiye’ye Gelmeden Önce</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gridSpan="3">
                  <a:txBody>
                    <a:bodyPr/>
                    <a:lstStyle/>
                    <a:p>
                      <a:pPr algn="ctr">
                        <a:lnSpc>
                          <a:spcPct val="107000"/>
                        </a:lnSpc>
                        <a:spcAft>
                          <a:spcPts val="0"/>
                        </a:spcAft>
                      </a:pPr>
                      <a:r>
                        <a:rPr lang="tr-TR" sz="1800">
                          <a:effectLst/>
                        </a:rPr>
                        <a:t>Türkiye’ye Geldikten Sonra</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r>
              <a:tr h="386542">
                <a:tc>
                  <a:txBody>
                    <a:bodyPr/>
                    <a:lstStyle/>
                    <a:p>
                      <a:pPr algn="just">
                        <a:lnSpc>
                          <a:spcPct val="107000"/>
                        </a:lnSpc>
                        <a:spcAft>
                          <a:spcPts val="0"/>
                        </a:spcAft>
                      </a:pPr>
                      <a:r>
                        <a:rPr lang="tr-TR" sz="1800">
                          <a:effectLst/>
                        </a:rPr>
                        <a:t> </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f</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 </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f</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Olumsuz</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43</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8,6</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Olumsuz</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Kararsız</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355</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71,0</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Kararsız</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72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14,4</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86542">
                <a:tc>
                  <a:txBody>
                    <a:bodyPr/>
                    <a:lstStyle/>
                    <a:p>
                      <a:pPr algn="just">
                        <a:lnSpc>
                          <a:spcPct val="107000"/>
                        </a:lnSpc>
                        <a:spcAft>
                          <a:spcPts val="0"/>
                        </a:spcAft>
                      </a:pPr>
                      <a:r>
                        <a:rPr lang="tr-TR" sz="1800">
                          <a:effectLst/>
                        </a:rPr>
                        <a:t>Olumlu</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102</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20,4</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800">
                          <a:effectLst/>
                        </a:rPr>
                        <a:t>Olumlu</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428</a:t>
                      </a:r>
                      <a:endParaRPr lang="tr-TR" sz="24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85,6</a:t>
                      </a:r>
                      <a:endParaRPr lang="tr-TR"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32923979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İstanbul’daki Önemli Destinasyonlar</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3144609727"/>
              </p:ext>
            </p:extLst>
          </p:nvPr>
        </p:nvGraphicFramePr>
        <p:xfrm>
          <a:off x="1184562" y="1841274"/>
          <a:ext cx="6546279" cy="4558435"/>
        </p:xfrm>
        <a:graphic>
          <a:graphicData uri="http://schemas.openxmlformats.org/drawingml/2006/table">
            <a:tbl>
              <a:tblPr firstRow="1" firstCol="1" bandRow="1">
                <a:tableStyleId>{5C22544A-7EE6-4342-B048-85BDC9FD1C3A}</a:tableStyleId>
              </a:tblPr>
              <a:tblGrid>
                <a:gridCol w="522427"/>
                <a:gridCol w="510030"/>
                <a:gridCol w="510030"/>
                <a:gridCol w="461330"/>
                <a:gridCol w="504718"/>
                <a:gridCol w="504718"/>
                <a:gridCol w="504718"/>
                <a:gridCol w="504718"/>
                <a:gridCol w="504718"/>
                <a:gridCol w="504718"/>
                <a:gridCol w="504718"/>
                <a:gridCol w="504718"/>
                <a:gridCol w="504718"/>
              </a:tblGrid>
              <a:tr h="1590756">
                <a:tc>
                  <a:txBody>
                    <a:bodyPr/>
                    <a:lstStyle/>
                    <a:p>
                      <a:pPr marL="71755" marR="71755" algn="just">
                        <a:lnSpc>
                          <a:spcPct val="107000"/>
                        </a:lnSpc>
                        <a:spcAft>
                          <a:spcPts val="0"/>
                        </a:spcAft>
                      </a:pPr>
                      <a:r>
                        <a:rPr lang="tr-TR" sz="1400" dirty="0">
                          <a:effectLst/>
                        </a:rPr>
                        <a:t>Sıra</a:t>
                      </a:r>
                      <a:endParaRPr lang="tr-T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Sultanahmet</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Ayasofya</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dirty="0">
                          <a:effectLst/>
                        </a:rPr>
                        <a:t>Yerebatan Sarnıcı</a:t>
                      </a:r>
                      <a:endParaRPr lang="tr-T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dirty="0">
                          <a:effectLst/>
                        </a:rPr>
                        <a:t>Kız Kulesi</a:t>
                      </a:r>
                      <a:endParaRPr lang="tr-T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Galata Kulesi</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Kapalı Çarşı</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Topkapı Sarayı</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Dolmabahçe Sarayı</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Pier Loti</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Kiliseler</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İstanbul Boğazı</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c>
                  <a:txBody>
                    <a:bodyPr/>
                    <a:lstStyle/>
                    <a:p>
                      <a:pPr marL="71755" marR="71755" algn="just">
                        <a:lnSpc>
                          <a:spcPct val="107000"/>
                        </a:lnSpc>
                        <a:spcAft>
                          <a:spcPts val="0"/>
                        </a:spcAft>
                      </a:pPr>
                      <a:r>
                        <a:rPr lang="tr-TR" sz="1400">
                          <a:effectLst/>
                        </a:rPr>
                        <a:t>Haliç</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tc>
              </a:tr>
              <a:tr h="222212">
                <a:tc>
                  <a:txBody>
                    <a:bodyPr/>
                    <a:lstStyle/>
                    <a:p>
                      <a:pPr algn="ctr">
                        <a:lnSpc>
                          <a:spcPct val="107000"/>
                        </a:lnSpc>
                        <a:spcAft>
                          <a:spcPts val="0"/>
                        </a:spcAft>
                      </a:pPr>
                      <a:r>
                        <a:rPr lang="tr-TR" sz="1400">
                          <a:effectLst/>
                        </a:rPr>
                        <a:t>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177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131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129</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153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65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92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29</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118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59</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103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78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dirty="0">
                          <a:effectLst/>
                        </a:rPr>
                        <a:t>7</a:t>
                      </a:r>
                      <a:endParaRPr lang="tr-T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76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90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9</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15</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9</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104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10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96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11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16</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51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64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103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33</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ctr">
                        <a:lnSpc>
                          <a:spcPct val="107000"/>
                        </a:lnSpc>
                        <a:spcAft>
                          <a:spcPts val="0"/>
                        </a:spcAft>
                      </a:pPr>
                      <a:r>
                        <a:rPr lang="tr-TR" sz="1400">
                          <a:effectLst/>
                        </a:rPr>
                        <a:t>12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27</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28</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22</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34</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31</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40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140</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22212">
                <a:tc>
                  <a:txBody>
                    <a:bodyPr/>
                    <a:lstStyle/>
                    <a:p>
                      <a:pPr algn="just">
                        <a:lnSpc>
                          <a:spcPct val="107000"/>
                        </a:lnSpc>
                        <a:spcAft>
                          <a:spcPts val="0"/>
                        </a:spcAft>
                      </a:pPr>
                      <a:r>
                        <a:rPr lang="tr-TR" sz="1400">
                          <a:effectLst/>
                        </a:rPr>
                        <a:t>Boş</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dirty="0">
                          <a:effectLst/>
                        </a:rPr>
                        <a:t> </a:t>
                      </a:r>
                      <a:endParaRPr lang="tr-T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a:effectLst/>
                        </a:rPr>
                        <a:t> </a:t>
                      </a:r>
                      <a:endParaRPr lang="tr-TR" sz="18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400" dirty="0">
                          <a:effectLst/>
                        </a:rPr>
                        <a:t> </a:t>
                      </a:r>
                      <a:endParaRPr lang="tr-TR"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5" name="Tablo 4"/>
          <p:cNvGraphicFramePr>
            <a:graphicFrameLocks noGrp="1"/>
          </p:cNvGraphicFramePr>
          <p:nvPr>
            <p:extLst>
              <p:ext uri="{D42A27DB-BD31-4B8C-83A1-F6EECF244321}">
                <p14:modId xmlns:p14="http://schemas.microsoft.com/office/powerpoint/2010/main" val="732146115"/>
              </p:ext>
            </p:extLst>
          </p:nvPr>
        </p:nvGraphicFramePr>
        <p:xfrm>
          <a:off x="7855124" y="1893674"/>
          <a:ext cx="3460576" cy="4299308"/>
        </p:xfrm>
        <a:graphic>
          <a:graphicData uri="http://schemas.openxmlformats.org/drawingml/2006/table">
            <a:tbl>
              <a:tblPr firstRow="1" firstCol="1" bandRow="1">
                <a:tableStyleId>{5C22544A-7EE6-4342-B048-85BDC9FD1C3A}</a:tableStyleId>
              </a:tblPr>
              <a:tblGrid>
                <a:gridCol w="695568"/>
                <a:gridCol w="2765008"/>
              </a:tblGrid>
              <a:tr h="330716">
                <a:tc>
                  <a:txBody>
                    <a:bodyPr/>
                    <a:lstStyle/>
                    <a:p>
                      <a:pPr algn="ctr">
                        <a:lnSpc>
                          <a:spcPct val="107000"/>
                        </a:lnSpc>
                        <a:spcAft>
                          <a:spcPts val="0"/>
                        </a:spcAft>
                      </a:pPr>
                      <a:r>
                        <a:rPr lang="tr-TR" sz="1600" dirty="0">
                          <a:effectLst/>
                        </a:rPr>
                        <a:t>Sıra</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Destinasyon</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Sultanahmet</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Ayasofya</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3</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Topkapı Sarayı</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4</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Kapalı Çarşı</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5</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dirty="0">
                          <a:effectLst/>
                        </a:rPr>
                        <a:t>Yerebatan Sarnıcı</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6</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Galata Kulesi</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7</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Kız Kulesi</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8</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Dolmabahçe Sarayı</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9</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Pier Loti</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10</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Kiliseler</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11</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a:effectLst/>
                        </a:rPr>
                        <a:t>İstanbul Boğazı</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30716">
                <a:tc>
                  <a:txBody>
                    <a:bodyPr/>
                    <a:lstStyle/>
                    <a:p>
                      <a:pPr algn="ctr">
                        <a:lnSpc>
                          <a:spcPct val="107000"/>
                        </a:lnSpc>
                        <a:spcAft>
                          <a:spcPts val="0"/>
                        </a:spcAft>
                      </a:pPr>
                      <a:r>
                        <a:rPr lang="tr-TR" sz="1600">
                          <a:effectLst/>
                        </a:rPr>
                        <a:t>12</a:t>
                      </a:r>
                      <a:endParaRPr lang="tr-TR" sz="20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tr-TR" sz="1600" dirty="0">
                          <a:effectLst/>
                        </a:rPr>
                        <a:t>Haliç</a:t>
                      </a:r>
                      <a:endParaRPr lang="tr-TR"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38472736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smtClean="0"/>
              <a:t>Destinasyon Bilgi Kaynakları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3579505573"/>
              </p:ext>
            </p:extLst>
          </p:nvPr>
        </p:nvGraphicFramePr>
        <p:xfrm>
          <a:off x="1280160" y="1920233"/>
          <a:ext cx="9875520" cy="4309116"/>
        </p:xfrm>
        <a:graphic>
          <a:graphicData uri="http://schemas.openxmlformats.org/drawingml/2006/table">
            <a:tbl>
              <a:tblPr firstRow="1" firstCol="1" bandRow="1">
                <a:tableStyleId>{5C22544A-7EE6-4342-B048-85BDC9FD1C3A}</a:tableStyleId>
              </a:tblPr>
              <a:tblGrid>
                <a:gridCol w="6035510"/>
                <a:gridCol w="1921695"/>
                <a:gridCol w="1918315"/>
              </a:tblGrid>
              <a:tr h="359093">
                <a:tc>
                  <a:txBody>
                    <a:bodyPr/>
                    <a:lstStyle/>
                    <a:p>
                      <a:pPr algn="ctr">
                        <a:lnSpc>
                          <a:spcPct val="107000"/>
                        </a:lnSpc>
                        <a:spcAft>
                          <a:spcPts val="0"/>
                        </a:spcAft>
                      </a:pPr>
                      <a:r>
                        <a:rPr lang="tr-TR" sz="2000" dirty="0">
                          <a:effectLst/>
                        </a:rPr>
                        <a:t>Destinasyon Bilgi Kaynakları</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f</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TV Programları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14,4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dirty="0">
                          <a:effectLst/>
                        </a:rPr>
                        <a:t>Gazeteler</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7,6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Seyahat Acenteleri</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solidFill>
                            <a:srgbClr val="FF0000"/>
                          </a:solidFill>
                          <a:effectLst/>
                        </a:rPr>
                        <a:t>353</a:t>
                      </a:r>
                      <a:endParaRPr lang="tr-TR" sz="1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solidFill>
                            <a:srgbClr val="FF0000"/>
                          </a:solidFill>
                          <a:effectLst/>
                        </a:rPr>
                        <a:t>70,6</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Önceki Deneyimler</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47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9,4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Arkadaş Çevresi</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solidFill>
                            <a:srgbClr val="FF0000"/>
                          </a:solidFill>
                          <a:effectLst/>
                        </a:rPr>
                        <a:t>288</a:t>
                      </a:r>
                      <a:endParaRPr lang="tr-TR" sz="1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solidFill>
                            <a:srgbClr val="FF0000"/>
                          </a:solidFill>
                          <a:effectLst/>
                        </a:rPr>
                        <a:t>57,6</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Turist Broşürleri</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30</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Aile, eş, dost</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138</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27,6</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Sosyal Medya</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solidFill>
                            <a:srgbClr val="FF0000"/>
                          </a:solidFill>
                          <a:effectLst/>
                        </a:rPr>
                        <a:t>248</a:t>
                      </a:r>
                      <a:endParaRPr lang="tr-TR" sz="1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solidFill>
                            <a:srgbClr val="FF0000"/>
                          </a:solidFill>
                          <a:effectLst/>
                        </a:rPr>
                        <a:t>49,6</a:t>
                      </a:r>
                      <a:endParaRPr lang="tr-TR" sz="1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Web Siteleri</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57</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11,4</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Turizm Fuarları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51</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10,2</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359093">
                <a:tc>
                  <a:txBody>
                    <a:bodyPr/>
                    <a:lstStyle/>
                    <a:p>
                      <a:pPr>
                        <a:lnSpc>
                          <a:spcPct val="107000"/>
                        </a:lnSpc>
                        <a:spcAft>
                          <a:spcPts val="0"/>
                        </a:spcAft>
                      </a:pPr>
                      <a:r>
                        <a:rPr lang="tr-TR" sz="2000">
                          <a:effectLst/>
                        </a:rPr>
                        <a:t>Seyahat Kitapları</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a:effectLst/>
                        </a:rPr>
                        <a:t>3</a:t>
                      </a:r>
                      <a:endParaRPr lang="tr-TR" sz="180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2000" dirty="0">
                          <a:effectLst/>
                        </a:rPr>
                        <a:t>0,6</a:t>
                      </a:r>
                      <a:endParaRPr lang="tr-TR" sz="1800" dirty="0">
                        <a:solidFill>
                          <a:srgbClr val="00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189136120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1097280" y="286603"/>
            <a:ext cx="10058400" cy="627797"/>
          </a:xfrm>
        </p:spPr>
        <p:txBody>
          <a:bodyPr>
            <a:noAutofit/>
          </a:bodyPr>
          <a:lstStyle/>
          <a:p>
            <a:r>
              <a:rPr lang="tr-TR" sz="3600" b="1" dirty="0"/>
              <a:t>İtici </a:t>
            </a:r>
            <a:r>
              <a:rPr lang="tr-TR" sz="3600" b="1" dirty="0" smtClean="0"/>
              <a:t>Motivasyonlara İlişkin </a:t>
            </a:r>
            <a:r>
              <a:rPr lang="tr-TR" sz="3600" b="1" dirty="0"/>
              <a:t>Faktör Analizi</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1214191124"/>
              </p:ext>
            </p:extLst>
          </p:nvPr>
        </p:nvGraphicFramePr>
        <p:xfrm>
          <a:off x="1200150" y="914407"/>
          <a:ext cx="9955529" cy="5484928"/>
        </p:xfrm>
        <a:graphic>
          <a:graphicData uri="http://schemas.openxmlformats.org/drawingml/2006/table">
            <a:tbl>
              <a:tblPr firstRow="1" firstCol="1" bandRow="1">
                <a:tableStyleId>{5C22544A-7EE6-4342-B048-85BDC9FD1C3A}</a:tableStyleId>
              </a:tblPr>
              <a:tblGrid>
                <a:gridCol w="3061654"/>
                <a:gridCol w="1314493"/>
                <a:gridCol w="1121851"/>
                <a:gridCol w="1121851"/>
                <a:gridCol w="1121851"/>
                <a:gridCol w="1069312"/>
                <a:gridCol w="1144517"/>
              </a:tblGrid>
              <a:tr h="191951">
                <a:tc gridSpan="6">
                  <a:txBody>
                    <a:bodyPr/>
                    <a:lstStyle/>
                    <a:p>
                      <a:pPr>
                        <a:lnSpc>
                          <a:spcPct val="107000"/>
                        </a:lnSpc>
                        <a:spcAft>
                          <a:spcPts val="0"/>
                        </a:spcAft>
                      </a:pPr>
                      <a:r>
                        <a:rPr lang="tr-TR" sz="1200" dirty="0">
                          <a:effectLst/>
                        </a:rPr>
                        <a:t>Faktör Boyutları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rowSpan="3">
                  <a:txBody>
                    <a:bodyPr/>
                    <a:lstStyle/>
                    <a:p>
                      <a:pPr algn="ctr">
                        <a:lnSpc>
                          <a:spcPct val="107000"/>
                        </a:lnSpc>
                        <a:spcAft>
                          <a:spcPts val="0"/>
                        </a:spcAft>
                      </a:pPr>
                      <a:r>
                        <a:rPr lang="tr-TR" sz="1200">
                          <a:effectLst/>
                        </a:rPr>
                        <a:t>Faktör Yükü</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rowSpan="2">
                  <a:txBody>
                    <a:bodyPr/>
                    <a:lstStyle/>
                    <a:p>
                      <a:pPr>
                        <a:lnSpc>
                          <a:spcPct val="107000"/>
                        </a:lnSpc>
                        <a:spcAft>
                          <a:spcPts val="0"/>
                        </a:spcAft>
                      </a:pPr>
                      <a:r>
                        <a:rPr lang="tr-TR" sz="1600" dirty="0">
                          <a:solidFill>
                            <a:srgbClr val="FF0000"/>
                          </a:solidFill>
                          <a:effectLst/>
                        </a:rPr>
                        <a:t>Prestij / Bilgi Aramak</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gridSpan="2">
                  <a:txBody>
                    <a:bodyPr/>
                    <a:lstStyle/>
                    <a:p>
                      <a:pPr>
                        <a:lnSpc>
                          <a:spcPct val="107000"/>
                        </a:lnSpc>
                        <a:spcAft>
                          <a:spcPts val="0"/>
                        </a:spcAft>
                      </a:pPr>
                      <a:r>
                        <a:rPr lang="tr-TR" sz="1200">
                          <a:effectLst/>
                        </a:rPr>
                        <a:t>Aç. Varyans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hMerge="1">
                  <a:txBody>
                    <a:bodyPr/>
                    <a:lstStyle/>
                    <a:p>
                      <a:endParaRPr lang="tr-TR"/>
                    </a:p>
                  </a:txBody>
                  <a:tcPr/>
                </a:tc>
                <a:tc>
                  <a:txBody>
                    <a:bodyPr/>
                    <a:lstStyle/>
                    <a:p>
                      <a:pPr>
                        <a:lnSpc>
                          <a:spcPct val="107000"/>
                        </a:lnSpc>
                        <a:spcAft>
                          <a:spcPts val="0"/>
                        </a:spcAft>
                      </a:pPr>
                      <a:r>
                        <a:rPr lang="tr-TR" sz="1200">
                          <a:effectLst/>
                        </a:rPr>
                        <a:t>Özdeğer</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Art. Ort.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Cr. Alfa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vMerge="1">
                  <a:txBody>
                    <a:bodyPr/>
                    <a:lstStyle/>
                    <a:p>
                      <a:endParaRPr lang="tr-TR"/>
                    </a:p>
                  </a:txBody>
                  <a:tcPr/>
                </a:tc>
              </a:tr>
              <a:tr h="191951">
                <a:tc vMerge="1">
                  <a:txBody>
                    <a:bodyPr/>
                    <a:lstStyle/>
                    <a:p>
                      <a:endParaRPr lang="tr-TR"/>
                    </a:p>
                  </a:txBody>
                  <a:tcPr/>
                </a:tc>
                <a:tc gridSpan="2">
                  <a:txBody>
                    <a:bodyPr/>
                    <a:lstStyle/>
                    <a:p>
                      <a:pPr algn="ctr">
                        <a:lnSpc>
                          <a:spcPct val="107000"/>
                        </a:lnSpc>
                        <a:spcAft>
                          <a:spcPts val="0"/>
                        </a:spcAft>
                      </a:pPr>
                      <a:r>
                        <a:rPr lang="tr-TR" sz="1200">
                          <a:effectLst/>
                        </a:rPr>
                        <a:t>38,359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a:txBody>
                    <a:bodyPr/>
                    <a:lstStyle/>
                    <a:p>
                      <a:pPr>
                        <a:lnSpc>
                          <a:spcPct val="107000"/>
                        </a:lnSpc>
                        <a:spcAft>
                          <a:spcPts val="0"/>
                        </a:spcAft>
                      </a:pPr>
                      <a:r>
                        <a:rPr lang="tr-TR" sz="1200">
                          <a:effectLst/>
                        </a:rPr>
                        <a:t>7,672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a:txBody>
                    <a:bodyPr/>
                    <a:lstStyle/>
                    <a:p>
                      <a:pPr algn="ctr">
                        <a:lnSpc>
                          <a:spcPct val="107000"/>
                        </a:lnSpc>
                        <a:spcAft>
                          <a:spcPts val="0"/>
                        </a:spcAft>
                      </a:pPr>
                      <a:r>
                        <a:rPr lang="tr-TR" sz="1200">
                          <a:effectLst/>
                        </a:rPr>
                        <a:t>4,2690</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a:txBody>
                    <a:bodyPr/>
                    <a:lstStyle/>
                    <a:p>
                      <a:pPr algn="ctr">
                        <a:lnSpc>
                          <a:spcPct val="107000"/>
                        </a:lnSpc>
                        <a:spcAft>
                          <a:spcPts val="0"/>
                        </a:spcAft>
                      </a:pPr>
                      <a:r>
                        <a:rPr lang="tr-TR" sz="1200">
                          <a:effectLst/>
                        </a:rPr>
                        <a:t>0,891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vMerge="1">
                  <a:txBody>
                    <a:bodyPr/>
                    <a:lstStyle/>
                    <a:p>
                      <a:endParaRPr lang="tr-TR"/>
                    </a:p>
                  </a:txBody>
                  <a:tcPr/>
                </a:tc>
              </a:tr>
              <a:tr h="191951">
                <a:tc gridSpan="6">
                  <a:txBody>
                    <a:bodyPr/>
                    <a:lstStyle/>
                    <a:p>
                      <a:pPr>
                        <a:lnSpc>
                          <a:spcPct val="107000"/>
                        </a:lnSpc>
                        <a:spcAft>
                          <a:spcPts val="0"/>
                        </a:spcAft>
                      </a:pPr>
                      <a:r>
                        <a:rPr lang="tr-TR" sz="1200">
                          <a:effectLst/>
                        </a:rPr>
                        <a:t>Yeni tatlar denemek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,783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Tarihi kültürel yerleri ziyaret etmek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,773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Yeni şeyler öğrenmek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,739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Eve döndüğümde hakkında konuşabileceğim yerler ziyaret etmek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,723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Farklı kültürleri keşfetmek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,697</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Dünya hakkında bilgimi artırmak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,618</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Farklı yaşam tarzlarını keşfetmek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,563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dirty="0">
                          <a:effectLst/>
                        </a:rPr>
                        <a:t>Yeni insanlar tanımak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,544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rowSpan="2">
                  <a:txBody>
                    <a:bodyPr/>
                    <a:lstStyle/>
                    <a:p>
                      <a:pPr>
                        <a:lnSpc>
                          <a:spcPct val="107000"/>
                        </a:lnSpc>
                        <a:spcAft>
                          <a:spcPts val="0"/>
                        </a:spcAft>
                      </a:pPr>
                      <a:r>
                        <a:rPr lang="tr-TR" sz="1600" dirty="0">
                          <a:solidFill>
                            <a:srgbClr val="FF0000"/>
                          </a:solidFill>
                          <a:effectLst/>
                        </a:rPr>
                        <a:t>Keşif</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Aç. Varyans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gridSpan="2">
                  <a:txBody>
                    <a:bodyPr/>
                    <a:lstStyle/>
                    <a:p>
                      <a:pPr>
                        <a:lnSpc>
                          <a:spcPct val="107000"/>
                        </a:lnSpc>
                        <a:spcAft>
                          <a:spcPts val="0"/>
                        </a:spcAft>
                      </a:pPr>
                      <a:r>
                        <a:rPr lang="tr-TR" sz="1200">
                          <a:effectLst/>
                        </a:rPr>
                        <a:t>Özdeğer</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hMerge="1">
                  <a:txBody>
                    <a:bodyPr/>
                    <a:lstStyle/>
                    <a:p>
                      <a:endParaRPr lang="tr-TR"/>
                    </a:p>
                  </a:txBody>
                  <a:tcPr/>
                </a:tc>
                <a:tc>
                  <a:txBody>
                    <a:bodyPr/>
                    <a:lstStyle/>
                    <a:p>
                      <a:pPr>
                        <a:lnSpc>
                          <a:spcPct val="107000"/>
                        </a:lnSpc>
                        <a:spcAft>
                          <a:spcPts val="0"/>
                        </a:spcAft>
                      </a:pPr>
                      <a:r>
                        <a:rPr lang="tr-TR" sz="1200">
                          <a:effectLst/>
                        </a:rPr>
                        <a:t>Art. Ort.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Cr. Alfa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rowSpan="2">
                  <a:txBody>
                    <a:bodyPr/>
                    <a:lstStyle/>
                    <a:p>
                      <a:pPr algn="ctr">
                        <a:lnSpc>
                          <a:spcPct val="107000"/>
                        </a:lnSpc>
                        <a:spcAft>
                          <a:spcPts val="0"/>
                        </a:spcAft>
                      </a:pPr>
                      <a:r>
                        <a:rPr lang="tr-TR" sz="1200">
                          <a:effectLst/>
                        </a:rPr>
                        <a:t>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vMerge="1">
                  <a:txBody>
                    <a:bodyPr/>
                    <a:lstStyle/>
                    <a:p>
                      <a:endParaRPr lang="tr-TR"/>
                    </a:p>
                  </a:txBody>
                  <a:tcPr/>
                </a:tc>
                <a:tc>
                  <a:txBody>
                    <a:bodyPr/>
                    <a:lstStyle/>
                    <a:p>
                      <a:pPr algn="ctr">
                        <a:lnSpc>
                          <a:spcPct val="107000"/>
                        </a:lnSpc>
                        <a:spcAft>
                          <a:spcPts val="0"/>
                        </a:spcAft>
                      </a:pPr>
                      <a:r>
                        <a:rPr lang="tr-TR" sz="1200">
                          <a:effectLst/>
                        </a:rPr>
                        <a:t>10,383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gridSpan="2">
                  <a:txBody>
                    <a:bodyPr/>
                    <a:lstStyle/>
                    <a:p>
                      <a:pPr>
                        <a:lnSpc>
                          <a:spcPct val="107000"/>
                        </a:lnSpc>
                        <a:spcAft>
                          <a:spcPts val="0"/>
                        </a:spcAft>
                      </a:pPr>
                      <a:r>
                        <a:rPr lang="tr-TR" sz="1200">
                          <a:effectLst/>
                        </a:rPr>
                        <a:t>2,077</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a:txBody>
                    <a:bodyPr/>
                    <a:lstStyle/>
                    <a:p>
                      <a:pPr algn="ctr">
                        <a:lnSpc>
                          <a:spcPct val="107000"/>
                        </a:lnSpc>
                        <a:spcAft>
                          <a:spcPts val="0"/>
                        </a:spcAft>
                      </a:pPr>
                      <a:r>
                        <a:rPr lang="tr-TR" sz="1200">
                          <a:effectLst/>
                        </a:rPr>
                        <a:t>4,1732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a:txBody>
                    <a:bodyPr/>
                    <a:lstStyle/>
                    <a:p>
                      <a:pPr algn="ctr">
                        <a:lnSpc>
                          <a:spcPct val="107000"/>
                        </a:lnSpc>
                        <a:spcAft>
                          <a:spcPts val="0"/>
                        </a:spcAft>
                      </a:pPr>
                      <a:r>
                        <a:rPr lang="tr-TR" sz="1200">
                          <a:effectLst/>
                        </a:rPr>
                        <a:t>0,811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vMerge="1">
                  <a:txBody>
                    <a:bodyPr/>
                    <a:lstStyle/>
                    <a:p>
                      <a:endParaRPr lang="tr-TR"/>
                    </a:p>
                  </a:txBody>
                  <a:tcPr/>
                </a:tc>
              </a:tr>
              <a:tr h="191951">
                <a:tc gridSpan="6">
                  <a:txBody>
                    <a:bodyPr/>
                    <a:lstStyle/>
                    <a:p>
                      <a:pPr>
                        <a:lnSpc>
                          <a:spcPct val="107000"/>
                        </a:lnSpc>
                        <a:spcAft>
                          <a:spcPts val="0"/>
                        </a:spcAft>
                      </a:pPr>
                      <a:r>
                        <a:rPr lang="tr-TR" sz="1200">
                          <a:effectLst/>
                        </a:rPr>
                        <a:t>Benzer ilgi alanına sahip insanlarla tanışmak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,692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dirty="0">
                          <a:effectLst/>
                        </a:rPr>
                        <a:t>Cesur ve maceracı olmak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,674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Yenilik aramak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,673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gridSpan="6">
                  <a:txBody>
                    <a:bodyPr/>
                    <a:lstStyle/>
                    <a:p>
                      <a:pPr>
                        <a:lnSpc>
                          <a:spcPct val="107000"/>
                        </a:lnSpc>
                        <a:spcAft>
                          <a:spcPts val="0"/>
                        </a:spcAft>
                      </a:pPr>
                      <a:r>
                        <a:rPr lang="tr-TR" sz="1200">
                          <a:effectLst/>
                        </a:rPr>
                        <a:t>Heyecan verici deneyimler yaşamak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,609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r>
              <a:tr h="191951">
                <a:tc rowSpan="2">
                  <a:txBody>
                    <a:bodyPr/>
                    <a:lstStyle/>
                    <a:p>
                      <a:pPr>
                        <a:lnSpc>
                          <a:spcPct val="107000"/>
                        </a:lnSpc>
                        <a:spcAft>
                          <a:spcPts val="0"/>
                        </a:spcAft>
                      </a:pPr>
                      <a:r>
                        <a:rPr lang="tr-TR" sz="1400" dirty="0">
                          <a:solidFill>
                            <a:srgbClr val="FF0000"/>
                          </a:solidFill>
                          <a:effectLst/>
                        </a:rPr>
                        <a:t>Aile ve Arkadaşlar ile Birlikte Olmak</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Aç. Varyans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gridSpan="2">
                  <a:txBody>
                    <a:bodyPr/>
                    <a:lstStyle/>
                    <a:p>
                      <a:pPr>
                        <a:lnSpc>
                          <a:spcPct val="107000"/>
                        </a:lnSpc>
                        <a:spcAft>
                          <a:spcPts val="0"/>
                        </a:spcAft>
                      </a:pPr>
                      <a:r>
                        <a:rPr lang="tr-TR" sz="1200">
                          <a:effectLst/>
                        </a:rPr>
                        <a:t>Özdeğer</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hMerge="1">
                  <a:txBody>
                    <a:bodyPr/>
                    <a:lstStyle/>
                    <a:p>
                      <a:endParaRPr lang="tr-TR"/>
                    </a:p>
                  </a:txBody>
                  <a:tcPr/>
                </a:tc>
                <a:tc>
                  <a:txBody>
                    <a:bodyPr/>
                    <a:lstStyle/>
                    <a:p>
                      <a:pPr>
                        <a:lnSpc>
                          <a:spcPct val="107000"/>
                        </a:lnSpc>
                        <a:spcAft>
                          <a:spcPts val="0"/>
                        </a:spcAft>
                      </a:pPr>
                      <a:r>
                        <a:rPr lang="tr-TR" sz="1200">
                          <a:effectLst/>
                        </a:rPr>
                        <a:t>Art. Ort.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Cr. Alfa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rowSpan="2">
                  <a:txBody>
                    <a:bodyPr/>
                    <a:lstStyle/>
                    <a:p>
                      <a:pPr algn="ctr">
                        <a:lnSpc>
                          <a:spcPct val="107000"/>
                        </a:lnSpc>
                        <a:spcAft>
                          <a:spcPts val="0"/>
                        </a:spcAft>
                      </a:pPr>
                      <a:r>
                        <a:rPr lang="tr-TR" sz="1200">
                          <a:effectLst/>
                        </a:rPr>
                        <a:t>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200839">
                <a:tc vMerge="1">
                  <a:txBody>
                    <a:bodyPr/>
                    <a:lstStyle/>
                    <a:p>
                      <a:endParaRPr lang="tr-TR"/>
                    </a:p>
                  </a:txBody>
                  <a:tcPr/>
                </a:tc>
                <a:tc>
                  <a:txBody>
                    <a:bodyPr/>
                    <a:lstStyle/>
                    <a:p>
                      <a:pPr algn="ctr">
                        <a:lnSpc>
                          <a:spcPct val="107000"/>
                        </a:lnSpc>
                        <a:spcAft>
                          <a:spcPts val="0"/>
                        </a:spcAft>
                      </a:pPr>
                      <a:r>
                        <a:rPr lang="tr-TR" sz="1200">
                          <a:effectLst/>
                        </a:rPr>
                        <a:t>7,954</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gridSpan="2">
                  <a:txBody>
                    <a:bodyPr/>
                    <a:lstStyle/>
                    <a:p>
                      <a:pPr algn="ctr">
                        <a:lnSpc>
                          <a:spcPct val="107000"/>
                        </a:lnSpc>
                        <a:spcAft>
                          <a:spcPts val="0"/>
                        </a:spcAft>
                      </a:pPr>
                      <a:r>
                        <a:rPr lang="tr-TR" sz="1200">
                          <a:effectLst/>
                        </a:rPr>
                        <a:t>1,591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a:txBody>
                    <a:bodyPr/>
                    <a:lstStyle/>
                    <a:p>
                      <a:pPr algn="ctr">
                        <a:lnSpc>
                          <a:spcPct val="107000"/>
                        </a:lnSpc>
                        <a:spcAft>
                          <a:spcPts val="0"/>
                        </a:spcAft>
                      </a:pPr>
                      <a:r>
                        <a:rPr lang="tr-TR" sz="1200">
                          <a:effectLst/>
                        </a:rPr>
                        <a:t>3,8005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a:txBody>
                    <a:bodyPr/>
                    <a:lstStyle/>
                    <a:p>
                      <a:pPr algn="ctr">
                        <a:lnSpc>
                          <a:spcPct val="107000"/>
                        </a:lnSpc>
                        <a:spcAft>
                          <a:spcPts val="0"/>
                        </a:spcAft>
                      </a:pPr>
                      <a:r>
                        <a:rPr lang="tr-TR" sz="1200">
                          <a:effectLst/>
                        </a:rPr>
                        <a:t>0,796</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vMerge="1">
                  <a:txBody>
                    <a:bodyPr/>
                    <a:lstStyle/>
                    <a:p>
                      <a:endParaRPr lang="tr-TR"/>
                    </a:p>
                  </a:txBody>
                  <a:tcPr/>
                </a:tc>
              </a:tr>
              <a:tr h="191951">
                <a:tc gridSpan="6">
                  <a:txBody>
                    <a:bodyPr/>
                    <a:lstStyle/>
                    <a:p>
                      <a:pPr algn="just">
                        <a:lnSpc>
                          <a:spcPct val="107000"/>
                        </a:lnSpc>
                        <a:spcAft>
                          <a:spcPts val="0"/>
                        </a:spcAft>
                      </a:pPr>
                      <a:r>
                        <a:rPr lang="tr-TR" sz="1200">
                          <a:effectLst/>
                        </a:rPr>
                        <a:t>Yakınlarımı ziyaret etmek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,842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gridSpan="6">
                  <a:txBody>
                    <a:bodyPr/>
                    <a:lstStyle/>
                    <a:p>
                      <a:pPr algn="just">
                        <a:lnSpc>
                          <a:spcPct val="107000"/>
                        </a:lnSpc>
                        <a:spcAft>
                          <a:spcPts val="0"/>
                        </a:spcAft>
                      </a:pPr>
                      <a:r>
                        <a:rPr lang="tr-TR" sz="1200">
                          <a:effectLst/>
                        </a:rPr>
                        <a:t>Karşı cinsten insanlarla tanışmak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,785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gridSpan="6">
                  <a:txBody>
                    <a:bodyPr/>
                    <a:lstStyle/>
                    <a:p>
                      <a:pPr algn="just">
                        <a:lnSpc>
                          <a:spcPct val="107000"/>
                        </a:lnSpc>
                        <a:spcAft>
                          <a:spcPts val="0"/>
                        </a:spcAft>
                      </a:pPr>
                      <a:r>
                        <a:rPr lang="tr-TR" sz="1200">
                          <a:effectLst/>
                        </a:rPr>
                        <a:t>Arkadaşlarım ile birlikte iyi vakit geçirmek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,752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gridSpan="6">
                  <a:txBody>
                    <a:bodyPr/>
                    <a:lstStyle/>
                    <a:p>
                      <a:pPr algn="just">
                        <a:lnSpc>
                          <a:spcPct val="107000"/>
                        </a:lnSpc>
                        <a:spcAft>
                          <a:spcPts val="0"/>
                        </a:spcAft>
                      </a:pPr>
                      <a:r>
                        <a:rPr lang="tr-TR" sz="1200">
                          <a:effectLst/>
                        </a:rPr>
                        <a:t>Ailem ile birlikte iyi vakit geçirmek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,545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rowSpan="2">
                  <a:txBody>
                    <a:bodyPr/>
                    <a:lstStyle/>
                    <a:p>
                      <a:pPr>
                        <a:lnSpc>
                          <a:spcPct val="107000"/>
                        </a:lnSpc>
                        <a:spcAft>
                          <a:spcPts val="0"/>
                        </a:spcAft>
                      </a:pPr>
                      <a:r>
                        <a:rPr lang="tr-TR" sz="1600" dirty="0">
                          <a:solidFill>
                            <a:srgbClr val="FF0000"/>
                          </a:solidFill>
                          <a:effectLst/>
                        </a:rPr>
                        <a:t>Rahatlama / Kaçış</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Aç. Varyans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gridSpan="2">
                  <a:txBody>
                    <a:bodyPr/>
                    <a:lstStyle/>
                    <a:p>
                      <a:pPr>
                        <a:lnSpc>
                          <a:spcPct val="107000"/>
                        </a:lnSpc>
                        <a:spcAft>
                          <a:spcPts val="0"/>
                        </a:spcAft>
                      </a:pPr>
                      <a:r>
                        <a:rPr lang="tr-TR" sz="1200">
                          <a:effectLst/>
                        </a:rPr>
                        <a:t>Özdeğer</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hMerge="1">
                  <a:txBody>
                    <a:bodyPr/>
                    <a:lstStyle/>
                    <a:p>
                      <a:endParaRPr lang="tr-TR"/>
                    </a:p>
                  </a:txBody>
                  <a:tcPr/>
                </a:tc>
                <a:tc>
                  <a:txBody>
                    <a:bodyPr/>
                    <a:lstStyle/>
                    <a:p>
                      <a:pPr>
                        <a:lnSpc>
                          <a:spcPct val="107000"/>
                        </a:lnSpc>
                        <a:spcAft>
                          <a:spcPts val="0"/>
                        </a:spcAft>
                      </a:pPr>
                      <a:r>
                        <a:rPr lang="tr-TR" sz="1200">
                          <a:effectLst/>
                        </a:rPr>
                        <a:t>Art. Ort.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a:txBody>
                    <a:bodyPr/>
                    <a:lstStyle/>
                    <a:p>
                      <a:pPr>
                        <a:lnSpc>
                          <a:spcPct val="107000"/>
                        </a:lnSpc>
                        <a:spcAft>
                          <a:spcPts val="0"/>
                        </a:spcAft>
                      </a:pPr>
                      <a:r>
                        <a:rPr lang="tr-TR" sz="1200">
                          <a:effectLst/>
                        </a:rPr>
                        <a:t>Cr. Alfa</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nchor="ctr"/>
                </a:tc>
                <a:tc rowSpan="2">
                  <a:txBody>
                    <a:bodyPr/>
                    <a:lstStyle/>
                    <a:p>
                      <a:pPr algn="ctr">
                        <a:lnSpc>
                          <a:spcPct val="107000"/>
                        </a:lnSpc>
                        <a:spcAft>
                          <a:spcPts val="0"/>
                        </a:spcAft>
                      </a:pPr>
                      <a:r>
                        <a:rPr lang="tr-TR" sz="1200">
                          <a:effectLst/>
                        </a:rPr>
                        <a:t>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vMerge="1">
                  <a:txBody>
                    <a:bodyPr/>
                    <a:lstStyle/>
                    <a:p>
                      <a:endParaRPr lang="tr-TR"/>
                    </a:p>
                  </a:txBody>
                  <a:tcPr/>
                </a:tc>
                <a:tc>
                  <a:txBody>
                    <a:bodyPr/>
                    <a:lstStyle/>
                    <a:p>
                      <a:pPr algn="ctr">
                        <a:lnSpc>
                          <a:spcPct val="107000"/>
                        </a:lnSpc>
                        <a:spcAft>
                          <a:spcPts val="0"/>
                        </a:spcAft>
                      </a:pPr>
                      <a:r>
                        <a:rPr lang="tr-TR" sz="1200">
                          <a:effectLst/>
                        </a:rPr>
                        <a:t>5,023</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gridSpan="2">
                  <a:txBody>
                    <a:bodyPr/>
                    <a:lstStyle/>
                    <a:p>
                      <a:pPr algn="ctr">
                        <a:lnSpc>
                          <a:spcPct val="107000"/>
                        </a:lnSpc>
                        <a:spcAft>
                          <a:spcPts val="0"/>
                        </a:spcAft>
                      </a:pPr>
                      <a:r>
                        <a:rPr lang="tr-TR" sz="1200">
                          <a:effectLst/>
                        </a:rPr>
                        <a:t>1,005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a:txBody>
                    <a:bodyPr/>
                    <a:lstStyle/>
                    <a:p>
                      <a:pPr algn="ctr">
                        <a:lnSpc>
                          <a:spcPct val="107000"/>
                        </a:lnSpc>
                        <a:spcAft>
                          <a:spcPts val="0"/>
                        </a:spcAft>
                      </a:pPr>
                      <a:r>
                        <a:rPr lang="tr-TR" sz="1200">
                          <a:effectLst/>
                        </a:rPr>
                        <a:t>4,1247</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a:txBody>
                    <a:bodyPr/>
                    <a:lstStyle/>
                    <a:p>
                      <a:pPr algn="ctr">
                        <a:lnSpc>
                          <a:spcPct val="107000"/>
                        </a:lnSpc>
                        <a:spcAft>
                          <a:spcPts val="0"/>
                        </a:spcAft>
                      </a:pPr>
                      <a:r>
                        <a:rPr lang="tr-TR" sz="1200">
                          <a:effectLst/>
                        </a:rPr>
                        <a:t>0,725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vMerge="1">
                  <a:txBody>
                    <a:bodyPr/>
                    <a:lstStyle/>
                    <a:p>
                      <a:endParaRPr lang="tr-TR"/>
                    </a:p>
                  </a:txBody>
                  <a:tcPr/>
                </a:tc>
              </a:tr>
              <a:tr h="191951">
                <a:tc gridSpan="6">
                  <a:txBody>
                    <a:bodyPr/>
                    <a:lstStyle/>
                    <a:p>
                      <a:pPr algn="just">
                        <a:lnSpc>
                          <a:spcPct val="107000"/>
                        </a:lnSpc>
                        <a:spcAft>
                          <a:spcPts val="0"/>
                        </a:spcAft>
                      </a:pPr>
                      <a:r>
                        <a:rPr lang="tr-TR" sz="1200">
                          <a:effectLst/>
                        </a:rPr>
                        <a:t>Zihinsel olarak rahatlamak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,865</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gridSpan="6">
                  <a:txBody>
                    <a:bodyPr/>
                    <a:lstStyle/>
                    <a:p>
                      <a:pPr algn="just">
                        <a:lnSpc>
                          <a:spcPct val="107000"/>
                        </a:lnSpc>
                        <a:spcAft>
                          <a:spcPts val="0"/>
                        </a:spcAft>
                      </a:pPr>
                      <a:r>
                        <a:rPr lang="tr-TR" sz="1200">
                          <a:effectLst/>
                        </a:rPr>
                        <a:t>Günlük rutin hayattan uzaklaşmak</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,799</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r h="191951">
                <a:tc gridSpan="6">
                  <a:txBody>
                    <a:bodyPr/>
                    <a:lstStyle/>
                    <a:p>
                      <a:pPr algn="just">
                        <a:lnSpc>
                          <a:spcPct val="107000"/>
                        </a:lnSpc>
                        <a:spcAft>
                          <a:spcPts val="0"/>
                        </a:spcAft>
                      </a:pPr>
                      <a:r>
                        <a:rPr lang="tr-TR" sz="1200" dirty="0">
                          <a:effectLst/>
                        </a:rPr>
                        <a:t>Fiziksel olarak rahatlamak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dirty="0">
                          <a:effectLst/>
                        </a:rPr>
                        <a:t>,632</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421" marR="60421" marT="0" marB="0"/>
                </a:tc>
              </a:tr>
            </a:tbl>
          </a:graphicData>
        </a:graphic>
      </p:graphicFrame>
    </p:spTree>
    <p:extLst>
      <p:ext uri="{BB962C8B-B14F-4D97-AF65-F5344CB8AC3E}">
        <p14:creationId xmlns:p14="http://schemas.microsoft.com/office/powerpoint/2010/main" val="401146680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1097280" y="286603"/>
            <a:ext cx="10058400" cy="616367"/>
          </a:xfrm>
        </p:spPr>
        <p:txBody>
          <a:bodyPr>
            <a:noAutofit/>
          </a:bodyPr>
          <a:lstStyle/>
          <a:p>
            <a:r>
              <a:rPr lang="tr-TR" sz="3600" b="1" dirty="0"/>
              <a:t>Çekici </a:t>
            </a:r>
            <a:r>
              <a:rPr lang="tr-TR" sz="3600" b="1" dirty="0" smtClean="0"/>
              <a:t>Motivasyonlara İlişkin </a:t>
            </a:r>
            <a:r>
              <a:rPr lang="tr-TR" sz="3600" b="1" dirty="0"/>
              <a:t>Faktör Analizi</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1327533257"/>
              </p:ext>
            </p:extLst>
          </p:nvPr>
        </p:nvGraphicFramePr>
        <p:xfrm>
          <a:off x="1188719" y="902971"/>
          <a:ext cx="9966960" cy="5675503"/>
        </p:xfrm>
        <a:graphic>
          <a:graphicData uri="http://schemas.openxmlformats.org/drawingml/2006/table">
            <a:tbl>
              <a:tblPr firstRow="1" firstCol="1" bandRow="1">
                <a:tableStyleId>{5C22544A-7EE6-4342-B048-85BDC9FD1C3A}</a:tableStyleId>
              </a:tblPr>
              <a:tblGrid>
                <a:gridCol w="3065171"/>
                <a:gridCol w="1316001"/>
                <a:gridCol w="1123139"/>
                <a:gridCol w="1123139"/>
                <a:gridCol w="1123139"/>
                <a:gridCol w="1070541"/>
                <a:gridCol w="1145830"/>
              </a:tblGrid>
              <a:tr h="186033">
                <a:tc gridSpan="6">
                  <a:txBody>
                    <a:bodyPr/>
                    <a:lstStyle/>
                    <a:p>
                      <a:pPr>
                        <a:lnSpc>
                          <a:spcPct val="107000"/>
                        </a:lnSpc>
                        <a:spcAft>
                          <a:spcPts val="0"/>
                        </a:spcAft>
                      </a:pPr>
                      <a:r>
                        <a:rPr lang="tr-TR" sz="1200" dirty="0">
                          <a:effectLst/>
                        </a:rPr>
                        <a:t>Faktör Boyutları</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rowSpan="3">
                  <a:txBody>
                    <a:bodyPr/>
                    <a:lstStyle/>
                    <a:p>
                      <a:pPr algn="ctr">
                        <a:lnSpc>
                          <a:spcPct val="107000"/>
                        </a:lnSpc>
                        <a:spcAft>
                          <a:spcPts val="0"/>
                        </a:spcAft>
                      </a:pPr>
                      <a:r>
                        <a:rPr lang="tr-TR" sz="1200">
                          <a:effectLst/>
                        </a:rPr>
                        <a:t>Faktör Yükü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rowSpan="2">
                  <a:txBody>
                    <a:bodyPr/>
                    <a:lstStyle/>
                    <a:p>
                      <a:pPr>
                        <a:lnSpc>
                          <a:spcPct val="107000"/>
                        </a:lnSpc>
                        <a:spcAft>
                          <a:spcPts val="0"/>
                        </a:spcAft>
                      </a:pPr>
                      <a:r>
                        <a:rPr lang="tr-TR" sz="1600" dirty="0">
                          <a:solidFill>
                            <a:srgbClr val="FF0000"/>
                          </a:solidFill>
                          <a:effectLst/>
                        </a:rPr>
                        <a:t>Doğal ve Kültürel Olanaklar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gridSpan="2">
                  <a:txBody>
                    <a:bodyPr/>
                    <a:lstStyle/>
                    <a:p>
                      <a:pPr>
                        <a:lnSpc>
                          <a:spcPct val="107000"/>
                        </a:lnSpc>
                        <a:spcAft>
                          <a:spcPts val="0"/>
                        </a:spcAft>
                      </a:pPr>
                      <a:r>
                        <a:rPr lang="tr-TR" sz="1200">
                          <a:effectLst/>
                        </a:rPr>
                        <a:t>Aç. Varyans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hMerge="1">
                  <a:txBody>
                    <a:bodyPr/>
                    <a:lstStyle/>
                    <a:p>
                      <a:endParaRPr lang="tr-TR"/>
                    </a:p>
                  </a:txBody>
                  <a:tcPr/>
                </a:tc>
                <a:tc>
                  <a:txBody>
                    <a:bodyPr/>
                    <a:lstStyle/>
                    <a:p>
                      <a:pPr>
                        <a:lnSpc>
                          <a:spcPct val="107000"/>
                        </a:lnSpc>
                        <a:spcAft>
                          <a:spcPts val="0"/>
                        </a:spcAft>
                      </a:pPr>
                      <a:r>
                        <a:rPr lang="tr-TR" sz="1200">
                          <a:effectLst/>
                        </a:rPr>
                        <a:t>Özdeğer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Art. Ort.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Cr. Alfa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vMerge="1">
                  <a:txBody>
                    <a:bodyPr/>
                    <a:lstStyle/>
                    <a:p>
                      <a:endParaRPr lang="tr-TR"/>
                    </a:p>
                  </a:txBody>
                  <a:tcPr/>
                </a:tc>
              </a:tr>
              <a:tr h="186033">
                <a:tc vMerge="1">
                  <a:txBody>
                    <a:bodyPr/>
                    <a:lstStyle/>
                    <a:p>
                      <a:endParaRPr lang="tr-TR"/>
                    </a:p>
                  </a:txBody>
                  <a:tcPr/>
                </a:tc>
                <a:tc gridSpan="2">
                  <a:txBody>
                    <a:bodyPr/>
                    <a:lstStyle/>
                    <a:p>
                      <a:pPr algn="ctr">
                        <a:lnSpc>
                          <a:spcPct val="107000"/>
                        </a:lnSpc>
                        <a:spcAft>
                          <a:spcPts val="0"/>
                        </a:spcAft>
                      </a:pPr>
                      <a:r>
                        <a:rPr lang="tr-TR" sz="1200">
                          <a:effectLst/>
                        </a:rPr>
                        <a:t>32,597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a:txBody>
                    <a:bodyPr/>
                    <a:lstStyle/>
                    <a:p>
                      <a:pPr>
                        <a:lnSpc>
                          <a:spcPct val="107000"/>
                        </a:lnSpc>
                        <a:spcAft>
                          <a:spcPts val="0"/>
                        </a:spcAft>
                      </a:pPr>
                      <a:r>
                        <a:rPr lang="tr-TR" sz="1200">
                          <a:effectLst/>
                        </a:rPr>
                        <a:t>5,867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a:txBody>
                    <a:bodyPr/>
                    <a:lstStyle/>
                    <a:p>
                      <a:pPr algn="ctr">
                        <a:lnSpc>
                          <a:spcPct val="107000"/>
                        </a:lnSpc>
                        <a:spcAft>
                          <a:spcPts val="0"/>
                        </a:spcAft>
                      </a:pPr>
                      <a:r>
                        <a:rPr lang="tr-TR" sz="1200">
                          <a:effectLst/>
                        </a:rPr>
                        <a:t>4,0624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a:txBody>
                    <a:bodyPr/>
                    <a:lstStyle/>
                    <a:p>
                      <a:pPr algn="ctr">
                        <a:lnSpc>
                          <a:spcPct val="107000"/>
                        </a:lnSpc>
                        <a:spcAft>
                          <a:spcPts val="0"/>
                        </a:spcAft>
                      </a:pPr>
                      <a:r>
                        <a:rPr lang="tr-TR" sz="1200">
                          <a:effectLst/>
                        </a:rPr>
                        <a:t>0,773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vMerge="1">
                  <a:txBody>
                    <a:bodyPr/>
                    <a:lstStyle/>
                    <a:p>
                      <a:endParaRPr lang="tr-TR"/>
                    </a:p>
                  </a:txBody>
                  <a:tcPr/>
                </a:tc>
              </a:tr>
              <a:tr h="186033">
                <a:tc gridSpan="6">
                  <a:txBody>
                    <a:bodyPr/>
                    <a:lstStyle/>
                    <a:p>
                      <a:pPr>
                        <a:lnSpc>
                          <a:spcPct val="107000"/>
                        </a:lnSpc>
                        <a:spcAft>
                          <a:spcPts val="0"/>
                        </a:spcAft>
                      </a:pPr>
                      <a:r>
                        <a:rPr lang="tr-TR" sz="1200">
                          <a:effectLst/>
                        </a:rPr>
                        <a:t>Doğal park ve ormanlar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,762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gridSpan="6">
                  <a:txBody>
                    <a:bodyPr/>
                    <a:lstStyle/>
                    <a:p>
                      <a:pPr>
                        <a:lnSpc>
                          <a:spcPct val="107000"/>
                        </a:lnSpc>
                        <a:spcAft>
                          <a:spcPts val="0"/>
                        </a:spcAft>
                      </a:pPr>
                      <a:r>
                        <a:rPr lang="tr-TR" sz="1200">
                          <a:effectLst/>
                        </a:rPr>
                        <a:t>Arkeolojik yerleri gezmek</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,754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gridSpan="6">
                  <a:txBody>
                    <a:bodyPr/>
                    <a:lstStyle/>
                    <a:p>
                      <a:pPr>
                        <a:lnSpc>
                          <a:spcPct val="107000"/>
                        </a:lnSpc>
                        <a:spcAft>
                          <a:spcPts val="0"/>
                        </a:spcAft>
                      </a:pPr>
                      <a:r>
                        <a:rPr lang="tr-TR" sz="1200">
                          <a:effectLst/>
                        </a:rPr>
                        <a:t>Doğal manzaralar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,713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gridSpan="6">
                  <a:txBody>
                    <a:bodyPr/>
                    <a:lstStyle/>
                    <a:p>
                      <a:pPr>
                        <a:lnSpc>
                          <a:spcPct val="107000"/>
                        </a:lnSpc>
                        <a:spcAft>
                          <a:spcPts val="0"/>
                        </a:spcAft>
                      </a:pPr>
                      <a:r>
                        <a:rPr lang="tr-TR" sz="1200">
                          <a:effectLst/>
                        </a:rPr>
                        <a:t>İklim</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,604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gridSpan="6">
                  <a:txBody>
                    <a:bodyPr/>
                    <a:lstStyle/>
                    <a:p>
                      <a:pPr>
                        <a:lnSpc>
                          <a:spcPct val="107000"/>
                        </a:lnSpc>
                        <a:spcAft>
                          <a:spcPts val="0"/>
                        </a:spcAft>
                      </a:pPr>
                      <a:r>
                        <a:rPr lang="tr-TR" sz="1200">
                          <a:effectLst/>
                        </a:rPr>
                        <a:t>Yerel yemekleri tatma olanakları</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,551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rowSpan="2">
                  <a:txBody>
                    <a:bodyPr/>
                    <a:lstStyle/>
                    <a:p>
                      <a:pPr>
                        <a:lnSpc>
                          <a:spcPct val="107000"/>
                        </a:lnSpc>
                        <a:spcAft>
                          <a:spcPts val="0"/>
                        </a:spcAft>
                      </a:pPr>
                      <a:r>
                        <a:rPr lang="tr-TR" sz="1600" dirty="0" smtClean="0">
                          <a:solidFill>
                            <a:srgbClr val="FF0000"/>
                          </a:solidFill>
                          <a:effectLst/>
                        </a:rPr>
                        <a:t>Etkinlikler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Aç. Varyans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gridSpan="2">
                  <a:txBody>
                    <a:bodyPr/>
                    <a:lstStyle/>
                    <a:p>
                      <a:pPr>
                        <a:lnSpc>
                          <a:spcPct val="107000"/>
                        </a:lnSpc>
                        <a:spcAft>
                          <a:spcPts val="0"/>
                        </a:spcAft>
                      </a:pPr>
                      <a:r>
                        <a:rPr lang="tr-TR" sz="1200">
                          <a:effectLst/>
                        </a:rPr>
                        <a:t>Özdeğer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hMerge="1">
                  <a:txBody>
                    <a:bodyPr/>
                    <a:lstStyle/>
                    <a:p>
                      <a:endParaRPr lang="tr-TR"/>
                    </a:p>
                  </a:txBody>
                  <a:tcPr/>
                </a:tc>
                <a:tc>
                  <a:txBody>
                    <a:bodyPr/>
                    <a:lstStyle/>
                    <a:p>
                      <a:pPr>
                        <a:lnSpc>
                          <a:spcPct val="107000"/>
                        </a:lnSpc>
                        <a:spcAft>
                          <a:spcPts val="0"/>
                        </a:spcAft>
                      </a:pPr>
                      <a:r>
                        <a:rPr lang="tr-TR" sz="1200">
                          <a:effectLst/>
                        </a:rPr>
                        <a:t>Art. Ort.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Cr. Alfa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rowSpan="2">
                  <a:txBody>
                    <a:bodyPr/>
                    <a:lstStyle/>
                    <a:p>
                      <a:pPr algn="ctr">
                        <a:lnSpc>
                          <a:spcPct val="107000"/>
                        </a:lnSpc>
                        <a:spcAft>
                          <a:spcPts val="0"/>
                        </a:spcAft>
                      </a:pPr>
                      <a:r>
                        <a:rPr lang="tr-TR" sz="1200">
                          <a:effectLst/>
                        </a:rPr>
                        <a:t>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vMerge="1">
                  <a:txBody>
                    <a:bodyPr/>
                    <a:lstStyle/>
                    <a:p>
                      <a:endParaRPr lang="tr-TR"/>
                    </a:p>
                  </a:txBody>
                  <a:tcPr/>
                </a:tc>
                <a:tc>
                  <a:txBody>
                    <a:bodyPr/>
                    <a:lstStyle/>
                    <a:p>
                      <a:pPr algn="ctr">
                        <a:lnSpc>
                          <a:spcPct val="107000"/>
                        </a:lnSpc>
                        <a:spcAft>
                          <a:spcPts val="0"/>
                        </a:spcAft>
                      </a:pPr>
                      <a:r>
                        <a:rPr lang="tr-TR" sz="1200">
                          <a:effectLst/>
                        </a:rPr>
                        <a:t>11,526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gridSpan="2">
                  <a:txBody>
                    <a:bodyPr/>
                    <a:lstStyle/>
                    <a:p>
                      <a:pPr>
                        <a:lnSpc>
                          <a:spcPct val="107000"/>
                        </a:lnSpc>
                        <a:spcAft>
                          <a:spcPts val="0"/>
                        </a:spcAft>
                      </a:pPr>
                      <a:r>
                        <a:rPr lang="tr-TR" sz="1200">
                          <a:effectLst/>
                        </a:rPr>
                        <a:t>2,075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a:txBody>
                    <a:bodyPr/>
                    <a:lstStyle/>
                    <a:p>
                      <a:pPr algn="ctr">
                        <a:lnSpc>
                          <a:spcPct val="107000"/>
                        </a:lnSpc>
                        <a:spcAft>
                          <a:spcPts val="0"/>
                        </a:spcAft>
                      </a:pPr>
                      <a:r>
                        <a:rPr lang="tr-TR" sz="1200">
                          <a:effectLst/>
                        </a:rPr>
                        <a:t>3,2100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a:txBody>
                    <a:bodyPr/>
                    <a:lstStyle/>
                    <a:p>
                      <a:pPr algn="ctr">
                        <a:lnSpc>
                          <a:spcPct val="107000"/>
                        </a:lnSpc>
                        <a:spcAft>
                          <a:spcPts val="0"/>
                        </a:spcAft>
                      </a:pPr>
                      <a:r>
                        <a:rPr lang="tr-TR" sz="1200">
                          <a:effectLst/>
                        </a:rPr>
                        <a:t>0,878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vMerge="1">
                  <a:txBody>
                    <a:bodyPr/>
                    <a:lstStyle/>
                    <a:p>
                      <a:endParaRPr lang="tr-TR"/>
                    </a:p>
                  </a:txBody>
                  <a:tcPr/>
                </a:tc>
              </a:tr>
              <a:tr h="186033">
                <a:tc gridSpan="6">
                  <a:txBody>
                    <a:bodyPr/>
                    <a:lstStyle/>
                    <a:p>
                      <a:pPr>
                        <a:lnSpc>
                          <a:spcPct val="107000"/>
                        </a:lnSpc>
                        <a:spcAft>
                          <a:spcPts val="0"/>
                        </a:spcAft>
                      </a:pPr>
                      <a:r>
                        <a:rPr lang="tr-TR" sz="1200">
                          <a:effectLst/>
                        </a:rPr>
                        <a:t>Sportif faaliyetlere katılmak</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,885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gridSpan="6">
                  <a:txBody>
                    <a:bodyPr/>
                    <a:lstStyle/>
                    <a:p>
                      <a:pPr>
                        <a:lnSpc>
                          <a:spcPct val="107000"/>
                        </a:lnSpc>
                        <a:spcAft>
                          <a:spcPts val="0"/>
                        </a:spcAft>
                      </a:pPr>
                      <a:r>
                        <a:rPr lang="tr-TR" sz="1200">
                          <a:effectLst/>
                        </a:rPr>
                        <a:t>Kongre, toplantı etkinliklerine katılmak</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,810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gridSpan="6">
                  <a:txBody>
                    <a:bodyPr/>
                    <a:lstStyle/>
                    <a:p>
                      <a:pPr>
                        <a:lnSpc>
                          <a:spcPct val="107000"/>
                        </a:lnSpc>
                        <a:spcAft>
                          <a:spcPts val="0"/>
                        </a:spcAft>
                      </a:pPr>
                      <a:r>
                        <a:rPr lang="tr-TR" sz="1200">
                          <a:effectLst/>
                        </a:rPr>
                        <a:t>Yerel festivallere katılmak</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,805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r>
              <a:tr h="186033">
                <a:tc rowSpan="2">
                  <a:txBody>
                    <a:bodyPr/>
                    <a:lstStyle/>
                    <a:p>
                      <a:pPr>
                        <a:lnSpc>
                          <a:spcPct val="107000"/>
                        </a:lnSpc>
                        <a:spcAft>
                          <a:spcPts val="0"/>
                        </a:spcAft>
                      </a:pPr>
                      <a:r>
                        <a:rPr lang="tr-TR" sz="1600" dirty="0">
                          <a:solidFill>
                            <a:srgbClr val="FF0000"/>
                          </a:solidFill>
                          <a:effectLst/>
                        </a:rPr>
                        <a:t>Fiyat ve Uygunluk</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Aç. Varyans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gridSpan="2">
                  <a:txBody>
                    <a:bodyPr/>
                    <a:lstStyle/>
                    <a:p>
                      <a:pPr>
                        <a:lnSpc>
                          <a:spcPct val="107000"/>
                        </a:lnSpc>
                        <a:spcAft>
                          <a:spcPts val="0"/>
                        </a:spcAft>
                      </a:pPr>
                      <a:r>
                        <a:rPr lang="tr-TR" sz="1200">
                          <a:effectLst/>
                        </a:rPr>
                        <a:t>Özdeğer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hMerge="1">
                  <a:txBody>
                    <a:bodyPr/>
                    <a:lstStyle/>
                    <a:p>
                      <a:endParaRPr lang="tr-TR"/>
                    </a:p>
                  </a:txBody>
                  <a:tcPr/>
                </a:tc>
                <a:tc>
                  <a:txBody>
                    <a:bodyPr/>
                    <a:lstStyle/>
                    <a:p>
                      <a:pPr>
                        <a:lnSpc>
                          <a:spcPct val="107000"/>
                        </a:lnSpc>
                        <a:spcAft>
                          <a:spcPts val="0"/>
                        </a:spcAft>
                      </a:pPr>
                      <a:r>
                        <a:rPr lang="tr-TR" sz="1200">
                          <a:effectLst/>
                        </a:rPr>
                        <a:t>Art. Ort.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Cr. Alfa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rowSpan="2">
                  <a:txBody>
                    <a:bodyPr/>
                    <a:lstStyle/>
                    <a:p>
                      <a:pPr algn="ctr">
                        <a:lnSpc>
                          <a:spcPct val="107000"/>
                        </a:lnSpc>
                        <a:spcAft>
                          <a:spcPts val="0"/>
                        </a:spcAft>
                      </a:pPr>
                      <a:r>
                        <a:rPr lang="tr-TR" sz="1200">
                          <a:effectLst/>
                        </a:rPr>
                        <a:t>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vMerge="1">
                  <a:txBody>
                    <a:bodyPr/>
                    <a:lstStyle/>
                    <a:p>
                      <a:endParaRPr lang="tr-TR"/>
                    </a:p>
                  </a:txBody>
                  <a:tcPr/>
                </a:tc>
                <a:tc>
                  <a:txBody>
                    <a:bodyPr/>
                    <a:lstStyle/>
                    <a:p>
                      <a:pPr algn="ctr">
                        <a:lnSpc>
                          <a:spcPct val="107000"/>
                        </a:lnSpc>
                        <a:spcAft>
                          <a:spcPts val="0"/>
                        </a:spcAft>
                      </a:pPr>
                      <a:r>
                        <a:rPr lang="tr-TR" sz="1200" dirty="0">
                          <a:effectLst/>
                        </a:rPr>
                        <a:t>8,392</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gridSpan="2">
                  <a:txBody>
                    <a:bodyPr/>
                    <a:lstStyle/>
                    <a:p>
                      <a:pPr algn="ctr">
                        <a:lnSpc>
                          <a:spcPct val="107000"/>
                        </a:lnSpc>
                        <a:spcAft>
                          <a:spcPts val="0"/>
                        </a:spcAft>
                      </a:pPr>
                      <a:r>
                        <a:rPr lang="tr-TR" sz="1200">
                          <a:effectLst/>
                        </a:rPr>
                        <a:t>1,511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a:txBody>
                    <a:bodyPr/>
                    <a:lstStyle/>
                    <a:p>
                      <a:pPr algn="ctr">
                        <a:lnSpc>
                          <a:spcPct val="107000"/>
                        </a:lnSpc>
                        <a:spcAft>
                          <a:spcPts val="0"/>
                        </a:spcAft>
                      </a:pPr>
                      <a:r>
                        <a:rPr lang="tr-TR" sz="1200">
                          <a:effectLst/>
                        </a:rPr>
                        <a:t>3,8255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a:txBody>
                    <a:bodyPr/>
                    <a:lstStyle/>
                    <a:p>
                      <a:pPr algn="ctr">
                        <a:lnSpc>
                          <a:spcPct val="107000"/>
                        </a:lnSpc>
                        <a:spcAft>
                          <a:spcPts val="0"/>
                        </a:spcAft>
                      </a:pPr>
                      <a:r>
                        <a:rPr lang="tr-TR" sz="1200">
                          <a:effectLst/>
                        </a:rPr>
                        <a:t>0,736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vMerge="1">
                  <a:txBody>
                    <a:bodyPr/>
                    <a:lstStyle/>
                    <a:p>
                      <a:endParaRPr lang="tr-TR"/>
                    </a:p>
                  </a:txBody>
                  <a:tcPr/>
                </a:tc>
              </a:tr>
              <a:tr h="186033">
                <a:tc gridSpan="6">
                  <a:txBody>
                    <a:bodyPr/>
                    <a:lstStyle/>
                    <a:p>
                      <a:pPr algn="just">
                        <a:lnSpc>
                          <a:spcPct val="107000"/>
                        </a:lnSpc>
                        <a:spcAft>
                          <a:spcPts val="0"/>
                        </a:spcAft>
                      </a:pPr>
                      <a:r>
                        <a:rPr lang="tr-TR" sz="1200" dirty="0">
                          <a:effectLst/>
                        </a:rPr>
                        <a:t>Uygun fiyata konaklama imkânları</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,780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gridSpan="6">
                  <a:txBody>
                    <a:bodyPr/>
                    <a:lstStyle/>
                    <a:p>
                      <a:pPr algn="just">
                        <a:lnSpc>
                          <a:spcPct val="107000"/>
                        </a:lnSpc>
                        <a:spcAft>
                          <a:spcPts val="0"/>
                        </a:spcAft>
                      </a:pPr>
                      <a:r>
                        <a:rPr lang="tr-TR" sz="1200">
                          <a:effectLst/>
                        </a:rPr>
                        <a:t>Ulaşım olanaklarının kolaylığı</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,706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gridSpan="6">
                  <a:txBody>
                    <a:bodyPr/>
                    <a:lstStyle/>
                    <a:p>
                      <a:pPr algn="just">
                        <a:lnSpc>
                          <a:spcPct val="107000"/>
                        </a:lnSpc>
                        <a:spcAft>
                          <a:spcPts val="0"/>
                        </a:spcAft>
                      </a:pPr>
                      <a:r>
                        <a:rPr lang="tr-TR" sz="1200">
                          <a:effectLst/>
                        </a:rPr>
                        <a:t>Konaklama olanaklarının çeşitliliği</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,659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gridSpan="6">
                  <a:txBody>
                    <a:bodyPr/>
                    <a:lstStyle/>
                    <a:p>
                      <a:pPr algn="just">
                        <a:lnSpc>
                          <a:spcPct val="107000"/>
                        </a:lnSpc>
                        <a:spcAft>
                          <a:spcPts val="0"/>
                        </a:spcAft>
                      </a:pPr>
                      <a:r>
                        <a:rPr lang="tr-TR" sz="1200">
                          <a:effectLst/>
                        </a:rPr>
                        <a:t>Ödemiş olduğum paranın karşılığını alabilme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,593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rowSpan="2">
                  <a:txBody>
                    <a:bodyPr/>
                    <a:lstStyle/>
                    <a:p>
                      <a:pPr>
                        <a:lnSpc>
                          <a:spcPct val="107000"/>
                        </a:lnSpc>
                        <a:spcAft>
                          <a:spcPts val="0"/>
                        </a:spcAft>
                      </a:pPr>
                      <a:r>
                        <a:rPr lang="tr-TR" sz="1800" dirty="0">
                          <a:solidFill>
                            <a:srgbClr val="FF0000"/>
                          </a:solidFill>
                          <a:effectLst/>
                        </a:rPr>
                        <a:t>Kalite ve Güven</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Aç. Varyans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gridSpan="2">
                  <a:txBody>
                    <a:bodyPr/>
                    <a:lstStyle/>
                    <a:p>
                      <a:pPr>
                        <a:lnSpc>
                          <a:spcPct val="107000"/>
                        </a:lnSpc>
                        <a:spcAft>
                          <a:spcPts val="0"/>
                        </a:spcAft>
                      </a:pPr>
                      <a:r>
                        <a:rPr lang="tr-TR" sz="1200">
                          <a:effectLst/>
                        </a:rPr>
                        <a:t>Özdeğer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hMerge="1">
                  <a:txBody>
                    <a:bodyPr/>
                    <a:lstStyle/>
                    <a:p>
                      <a:endParaRPr lang="tr-TR"/>
                    </a:p>
                  </a:txBody>
                  <a:tcPr/>
                </a:tc>
                <a:tc>
                  <a:txBody>
                    <a:bodyPr/>
                    <a:lstStyle/>
                    <a:p>
                      <a:pPr>
                        <a:lnSpc>
                          <a:spcPct val="107000"/>
                        </a:lnSpc>
                        <a:spcAft>
                          <a:spcPts val="0"/>
                        </a:spcAft>
                      </a:pPr>
                      <a:r>
                        <a:rPr lang="tr-TR" sz="1200">
                          <a:effectLst/>
                        </a:rPr>
                        <a:t>Art. Ort.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Cr. Alfa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rowSpan="2">
                  <a:txBody>
                    <a:bodyPr/>
                    <a:lstStyle/>
                    <a:p>
                      <a:pPr algn="ctr">
                        <a:lnSpc>
                          <a:spcPct val="107000"/>
                        </a:lnSpc>
                        <a:spcAft>
                          <a:spcPts val="0"/>
                        </a:spcAft>
                      </a:pPr>
                      <a:r>
                        <a:rPr lang="tr-TR" sz="1200">
                          <a:effectLst/>
                        </a:rPr>
                        <a:t>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vMerge="1">
                  <a:txBody>
                    <a:bodyPr/>
                    <a:lstStyle/>
                    <a:p>
                      <a:endParaRPr lang="tr-TR"/>
                    </a:p>
                  </a:txBody>
                  <a:tcPr/>
                </a:tc>
                <a:tc>
                  <a:txBody>
                    <a:bodyPr/>
                    <a:lstStyle/>
                    <a:p>
                      <a:pPr algn="ctr">
                        <a:lnSpc>
                          <a:spcPct val="107000"/>
                        </a:lnSpc>
                        <a:spcAft>
                          <a:spcPts val="0"/>
                        </a:spcAft>
                      </a:pPr>
                      <a:r>
                        <a:rPr lang="tr-TR" sz="1200">
                          <a:effectLst/>
                        </a:rPr>
                        <a:t>7,031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gridSpan="2">
                  <a:txBody>
                    <a:bodyPr/>
                    <a:lstStyle/>
                    <a:p>
                      <a:pPr algn="ctr">
                        <a:lnSpc>
                          <a:spcPct val="107000"/>
                        </a:lnSpc>
                        <a:spcAft>
                          <a:spcPts val="0"/>
                        </a:spcAft>
                      </a:pPr>
                      <a:r>
                        <a:rPr lang="tr-TR" sz="1200">
                          <a:effectLst/>
                        </a:rPr>
                        <a:t>1,266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a:txBody>
                    <a:bodyPr/>
                    <a:lstStyle/>
                    <a:p>
                      <a:pPr algn="ctr">
                        <a:lnSpc>
                          <a:spcPct val="107000"/>
                        </a:lnSpc>
                        <a:spcAft>
                          <a:spcPts val="0"/>
                        </a:spcAft>
                      </a:pPr>
                      <a:r>
                        <a:rPr lang="tr-TR" sz="1200">
                          <a:effectLst/>
                        </a:rPr>
                        <a:t>3,8420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a:txBody>
                    <a:bodyPr/>
                    <a:lstStyle/>
                    <a:p>
                      <a:pPr algn="ctr">
                        <a:lnSpc>
                          <a:spcPct val="107000"/>
                        </a:lnSpc>
                        <a:spcAft>
                          <a:spcPts val="0"/>
                        </a:spcAft>
                      </a:pPr>
                      <a:r>
                        <a:rPr lang="tr-TR" sz="1200">
                          <a:effectLst/>
                        </a:rPr>
                        <a:t>0,732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vMerge="1">
                  <a:txBody>
                    <a:bodyPr/>
                    <a:lstStyle/>
                    <a:p>
                      <a:endParaRPr lang="tr-TR"/>
                    </a:p>
                  </a:txBody>
                  <a:tcPr/>
                </a:tc>
              </a:tr>
              <a:tr h="186033">
                <a:tc gridSpan="6">
                  <a:txBody>
                    <a:bodyPr/>
                    <a:lstStyle/>
                    <a:p>
                      <a:pPr algn="just">
                        <a:lnSpc>
                          <a:spcPct val="107000"/>
                        </a:lnSpc>
                        <a:spcAft>
                          <a:spcPts val="0"/>
                        </a:spcAft>
                      </a:pPr>
                      <a:r>
                        <a:rPr lang="tr-TR" sz="1200">
                          <a:effectLst/>
                        </a:rPr>
                        <a:t>Standart hijyen ve temizlik koşulları</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,772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gridSpan="6">
                  <a:txBody>
                    <a:bodyPr/>
                    <a:lstStyle/>
                    <a:p>
                      <a:pPr algn="just">
                        <a:lnSpc>
                          <a:spcPct val="107000"/>
                        </a:lnSpc>
                        <a:spcAft>
                          <a:spcPts val="0"/>
                        </a:spcAft>
                      </a:pPr>
                      <a:r>
                        <a:rPr lang="tr-TR" sz="1200">
                          <a:effectLst/>
                        </a:rPr>
                        <a:t>Güvenilir bir şehir olması</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,718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gridSpan="6">
                  <a:txBody>
                    <a:bodyPr/>
                    <a:lstStyle/>
                    <a:p>
                      <a:pPr algn="just">
                        <a:lnSpc>
                          <a:spcPct val="107000"/>
                        </a:lnSpc>
                        <a:spcAft>
                          <a:spcPts val="0"/>
                        </a:spcAft>
                      </a:pPr>
                      <a:r>
                        <a:rPr lang="tr-TR" sz="1200">
                          <a:effectLst/>
                        </a:rPr>
                        <a:t>Kaliteli restoranların varlığı</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,649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rowSpan="2">
                  <a:txBody>
                    <a:bodyPr/>
                    <a:lstStyle/>
                    <a:p>
                      <a:pPr>
                        <a:lnSpc>
                          <a:spcPct val="107000"/>
                        </a:lnSpc>
                        <a:spcAft>
                          <a:spcPts val="0"/>
                        </a:spcAft>
                      </a:pPr>
                      <a:r>
                        <a:rPr lang="tr-TR" sz="1600" dirty="0">
                          <a:solidFill>
                            <a:srgbClr val="FF0000"/>
                          </a:solidFill>
                          <a:effectLst/>
                        </a:rPr>
                        <a:t>Alışveriş</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Aç. Varyans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gridSpan="2">
                  <a:txBody>
                    <a:bodyPr/>
                    <a:lstStyle/>
                    <a:p>
                      <a:pPr>
                        <a:lnSpc>
                          <a:spcPct val="107000"/>
                        </a:lnSpc>
                        <a:spcAft>
                          <a:spcPts val="0"/>
                        </a:spcAft>
                      </a:pPr>
                      <a:r>
                        <a:rPr lang="tr-TR" sz="1200">
                          <a:effectLst/>
                        </a:rPr>
                        <a:t>Özdeğer</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hMerge="1">
                  <a:txBody>
                    <a:bodyPr/>
                    <a:lstStyle/>
                    <a:p>
                      <a:endParaRPr lang="tr-TR"/>
                    </a:p>
                  </a:txBody>
                  <a:tcPr/>
                </a:tc>
                <a:tc>
                  <a:txBody>
                    <a:bodyPr/>
                    <a:lstStyle/>
                    <a:p>
                      <a:pPr>
                        <a:lnSpc>
                          <a:spcPct val="107000"/>
                        </a:lnSpc>
                        <a:spcAft>
                          <a:spcPts val="0"/>
                        </a:spcAft>
                      </a:pPr>
                      <a:r>
                        <a:rPr lang="tr-TR" sz="1200">
                          <a:effectLst/>
                        </a:rPr>
                        <a:t>Art. Ort.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a:txBody>
                    <a:bodyPr/>
                    <a:lstStyle/>
                    <a:p>
                      <a:pPr>
                        <a:lnSpc>
                          <a:spcPct val="107000"/>
                        </a:lnSpc>
                        <a:spcAft>
                          <a:spcPts val="0"/>
                        </a:spcAft>
                      </a:pPr>
                      <a:r>
                        <a:rPr lang="tr-TR" sz="1200">
                          <a:effectLst/>
                        </a:rPr>
                        <a:t>Cr. Alfa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nchor="ctr"/>
                </a:tc>
                <a:tc rowSpan="2">
                  <a:txBody>
                    <a:bodyPr/>
                    <a:lstStyle/>
                    <a:p>
                      <a:pPr algn="ctr">
                        <a:lnSpc>
                          <a:spcPct val="107000"/>
                        </a:lnSpc>
                        <a:spcAft>
                          <a:spcPts val="0"/>
                        </a:spcAft>
                      </a:pPr>
                      <a:r>
                        <a:rPr lang="tr-TR" sz="1200">
                          <a:effectLst/>
                        </a:rPr>
                        <a:t>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vMerge="1">
                  <a:txBody>
                    <a:bodyPr/>
                    <a:lstStyle/>
                    <a:p>
                      <a:endParaRPr lang="tr-TR"/>
                    </a:p>
                  </a:txBody>
                  <a:tcPr/>
                </a:tc>
                <a:tc>
                  <a:txBody>
                    <a:bodyPr/>
                    <a:lstStyle/>
                    <a:p>
                      <a:pPr algn="ctr">
                        <a:lnSpc>
                          <a:spcPct val="107000"/>
                        </a:lnSpc>
                        <a:spcAft>
                          <a:spcPts val="0"/>
                        </a:spcAft>
                      </a:pPr>
                      <a:r>
                        <a:rPr lang="tr-TR" sz="1200">
                          <a:effectLst/>
                        </a:rPr>
                        <a:t>6,151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gridSpan="2">
                  <a:txBody>
                    <a:bodyPr/>
                    <a:lstStyle/>
                    <a:p>
                      <a:pPr algn="ctr">
                        <a:lnSpc>
                          <a:spcPct val="107000"/>
                        </a:lnSpc>
                        <a:spcAft>
                          <a:spcPts val="0"/>
                        </a:spcAft>
                      </a:pPr>
                      <a:r>
                        <a:rPr lang="tr-TR" sz="1200">
                          <a:effectLst/>
                        </a:rPr>
                        <a:t>1,107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a:txBody>
                    <a:bodyPr/>
                    <a:lstStyle/>
                    <a:p>
                      <a:pPr algn="ctr">
                        <a:lnSpc>
                          <a:spcPct val="107000"/>
                        </a:lnSpc>
                        <a:spcAft>
                          <a:spcPts val="0"/>
                        </a:spcAft>
                      </a:pPr>
                      <a:r>
                        <a:rPr lang="tr-TR" sz="1200">
                          <a:effectLst/>
                        </a:rPr>
                        <a:t>3,6833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a:txBody>
                    <a:bodyPr/>
                    <a:lstStyle/>
                    <a:p>
                      <a:pPr algn="ctr">
                        <a:lnSpc>
                          <a:spcPct val="107000"/>
                        </a:lnSpc>
                        <a:spcAft>
                          <a:spcPts val="0"/>
                        </a:spcAft>
                      </a:pPr>
                      <a:r>
                        <a:rPr lang="tr-TR" sz="1200">
                          <a:effectLst/>
                        </a:rPr>
                        <a:t>0,782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vMerge="1">
                  <a:txBody>
                    <a:bodyPr/>
                    <a:lstStyle/>
                    <a:p>
                      <a:endParaRPr lang="tr-TR"/>
                    </a:p>
                  </a:txBody>
                  <a:tcPr/>
                </a:tc>
              </a:tr>
              <a:tr h="186033">
                <a:tc gridSpan="6">
                  <a:txBody>
                    <a:bodyPr/>
                    <a:lstStyle/>
                    <a:p>
                      <a:pPr algn="just">
                        <a:lnSpc>
                          <a:spcPct val="107000"/>
                        </a:lnSpc>
                        <a:spcAft>
                          <a:spcPts val="0"/>
                        </a:spcAft>
                      </a:pPr>
                      <a:r>
                        <a:rPr lang="tr-TR" sz="1200">
                          <a:effectLst/>
                        </a:rPr>
                        <a:t>Alışveriş merkezlerini ziyaret etmek</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,874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gridSpan="6">
                  <a:txBody>
                    <a:bodyPr/>
                    <a:lstStyle/>
                    <a:p>
                      <a:pPr algn="just">
                        <a:lnSpc>
                          <a:spcPct val="107000"/>
                        </a:lnSpc>
                        <a:spcAft>
                          <a:spcPts val="0"/>
                        </a:spcAft>
                      </a:pPr>
                      <a:r>
                        <a:rPr lang="tr-TR" sz="1200">
                          <a:effectLst/>
                        </a:rPr>
                        <a:t>Alışveriş olanaklarının fazla olması</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a:effectLst/>
                        </a:rPr>
                        <a:t>,861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r h="186033">
                <a:tc gridSpan="6">
                  <a:txBody>
                    <a:bodyPr/>
                    <a:lstStyle/>
                    <a:p>
                      <a:pPr algn="just">
                        <a:lnSpc>
                          <a:spcPct val="107000"/>
                        </a:lnSpc>
                        <a:spcAft>
                          <a:spcPts val="0"/>
                        </a:spcAft>
                      </a:pPr>
                      <a:r>
                        <a:rPr lang="tr-TR" sz="1200">
                          <a:effectLst/>
                        </a:rPr>
                        <a:t>Marka ürünler satın almak</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200" dirty="0">
                          <a:effectLst/>
                        </a:rPr>
                        <a:t>,589</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338" marR="58338" marT="0" marB="0"/>
                </a:tc>
              </a:tr>
            </a:tbl>
          </a:graphicData>
        </a:graphic>
      </p:graphicFrame>
    </p:spTree>
    <p:extLst>
      <p:ext uri="{BB962C8B-B14F-4D97-AF65-F5344CB8AC3E}">
        <p14:creationId xmlns:p14="http://schemas.microsoft.com/office/powerpoint/2010/main" val="429717462"/>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Memnuniyet Ölçeğine İlişkin Faktör Analizi Sonuçları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3511082595"/>
              </p:ext>
            </p:extLst>
          </p:nvPr>
        </p:nvGraphicFramePr>
        <p:xfrm>
          <a:off x="1223013" y="1789315"/>
          <a:ext cx="9932666" cy="4455632"/>
        </p:xfrm>
        <a:graphic>
          <a:graphicData uri="http://schemas.openxmlformats.org/drawingml/2006/table">
            <a:tbl>
              <a:tblPr firstRow="1" firstCol="1" bandRow="1">
                <a:tableStyleId>{5C22544A-7EE6-4342-B048-85BDC9FD1C3A}</a:tableStyleId>
              </a:tblPr>
              <a:tblGrid>
                <a:gridCol w="3054625"/>
                <a:gridCol w="1311474"/>
                <a:gridCol w="1119274"/>
                <a:gridCol w="1119274"/>
                <a:gridCol w="1119274"/>
                <a:gridCol w="1066858"/>
                <a:gridCol w="1141887"/>
              </a:tblGrid>
              <a:tr h="278477">
                <a:tc gridSpan="6">
                  <a:txBody>
                    <a:bodyPr/>
                    <a:lstStyle/>
                    <a:p>
                      <a:pPr>
                        <a:lnSpc>
                          <a:spcPct val="107000"/>
                        </a:lnSpc>
                        <a:spcAft>
                          <a:spcPts val="0"/>
                        </a:spcAft>
                      </a:pPr>
                      <a:r>
                        <a:rPr lang="tr-TR" sz="1600" dirty="0">
                          <a:effectLst/>
                        </a:rPr>
                        <a:t>Faktör Boyutları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rowSpan="3">
                  <a:txBody>
                    <a:bodyPr/>
                    <a:lstStyle/>
                    <a:p>
                      <a:pPr algn="ctr">
                        <a:lnSpc>
                          <a:spcPct val="107000"/>
                        </a:lnSpc>
                        <a:spcAft>
                          <a:spcPts val="0"/>
                        </a:spcAft>
                      </a:pPr>
                      <a:r>
                        <a:rPr lang="tr-TR" sz="1600">
                          <a:effectLst/>
                        </a:rPr>
                        <a:t>Faktör Yükü</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477">
                <a:tc rowSpan="2">
                  <a:txBody>
                    <a:bodyPr/>
                    <a:lstStyle/>
                    <a:p>
                      <a:pPr>
                        <a:lnSpc>
                          <a:spcPct val="107000"/>
                        </a:lnSpc>
                        <a:spcAft>
                          <a:spcPts val="0"/>
                        </a:spcAft>
                      </a:pPr>
                      <a:r>
                        <a:rPr lang="tr-TR" sz="2000" dirty="0">
                          <a:solidFill>
                            <a:srgbClr val="FF0000"/>
                          </a:solidFill>
                          <a:effectLst/>
                        </a:rPr>
                        <a:t>Tatmin</a:t>
                      </a:r>
                      <a:endParaRPr lang="tr-TR"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nSpc>
                          <a:spcPct val="107000"/>
                        </a:lnSpc>
                        <a:spcAft>
                          <a:spcPts val="0"/>
                        </a:spcAft>
                      </a:pPr>
                      <a:r>
                        <a:rPr lang="tr-TR" sz="1600">
                          <a:effectLst/>
                        </a:rPr>
                        <a:t>Aç. Varyans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tr-TR"/>
                    </a:p>
                  </a:txBody>
                  <a:tcPr/>
                </a:tc>
                <a:tc>
                  <a:txBody>
                    <a:bodyPr/>
                    <a:lstStyle/>
                    <a:p>
                      <a:pPr>
                        <a:lnSpc>
                          <a:spcPct val="107000"/>
                        </a:lnSpc>
                        <a:spcAft>
                          <a:spcPts val="0"/>
                        </a:spcAft>
                      </a:pPr>
                      <a:r>
                        <a:rPr lang="tr-TR" sz="1600">
                          <a:effectLst/>
                        </a:rPr>
                        <a:t>Özdeğer</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Art. Ort.</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Cr. Alfa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r>
              <a:tr h="278477">
                <a:tc vMerge="1">
                  <a:txBody>
                    <a:bodyPr/>
                    <a:lstStyle/>
                    <a:p>
                      <a:endParaRPr lang="tr-TR"/>
                    </a:p>
                  </a:txBody>
                  <a:tcPr/>
                </a:tc>
                <a:tc gridSpan="2">
                  <a:txBody>
                    <a:bodyPr/>
                    <a:lstStyle/>
                    <a:p>
                      <a:pPr algn="ctr">
                        <a:lnSpc>
                          <a:spcPct val="107000"/>
                        </a:lnSpc>
                        <a:spcAft>
                          <a:spcPts val="0"/>
                        </a:spcAft>
                      </a:pPr>
                      <a:r>
                        <a:rPr lang="tr-TR" sz="1600">
                          <a:effectLst/>
                        </a:rPr>
                        <a:t>36,231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a:txBody>
                    <a:bodyPr/>
                    <a:lstStyle/>
                    <a:p>
                      <a:pPr>
                        <a:lnSpc>
                          <a:spcPct val="107000"/>
                        </a:lnSpc>
                        <a:spcAft>
                          <a:spcPts val="0"/>
                        </a:spcAft>
                      </a:pPr>
                      <a:r>
                        <a:rPr lang="tr-TR" sz="1600">
                          <a:effectLst/>
                        </a:rPr>
                        <a:t>3,261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3,7713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0,766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r>
              <a:tr h="278477">
                <a:tc gridSpan="6">
                  <a:txBody>
                    <a:bodyPr/>
                    <a:lstStyle/>
                    <a:p>
                      <a:pPr>
                        <a:lnSpc>
                          <a:spcPct val="107000"/>
                        </a:lnSpc>
                        <a:spcAft>
                          <a:spcPts val="0"/>
                        </a:spcAft>
                      </a:pPr>
                      <a:r>
                        <a:rPr lang="tr-TR" sz="1600">
                          <a:effectLst/>
                        </a:rPr>
                        <a:t>Genel olarak İstanbul’da konaklamam beni fazlasıyla tatmin etti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,862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477">
                <a:tc gridSpan="6">
                  <a:txBody>
                    <a:bodyPr/>
                    <a:lstStyle/>
                    <a:p>
                      <a:pPr>
                        <a:lnSpc>
                          <a:spcPct val="107000"/>
                        </a:lnSpc>
                        <a:spcAft>
                          <a:spcPts val="0"/>
                        </a:spcAft>
                      </a:pPr>
                      <a:r>
                        <a:rPr lang="tr-TR" sz="1600">
                          <a:effectLst/>
                        </a:rPr>
                        <a:t>Genel olarak İstanbul ziyareti beni fazlasıyla tatmin etti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,841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477">
                <a:tc gridSpan="6">
                  <a:txBody>
                    <a:bodyPr/>
                    <a:lstStyle/>
                    <a:p>
                      <a:pPr>
                        <a:lnSpc>
                          <a:spcPct val="107000"/>
                        </a:lnSpc>
                        <a:spcAft>
                          <a:spcPts val="0"/>
                        </a:spcAft>
                      </a:pPr>
                      <a:r>
                        <a:rPr lang="tr-TR" sz="1600">
                          <a:effectLst/>
                        </a:rPr>
                        <a:t>İstanbul ziyaretim ödediğim paraya değdi</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,719</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477">
                <a:tc rowSpan="2">
                  <a:txBody>
                    <a:bodyPr/>
                    <a:lstStyle/>
                    <a:p>
                      <a:pPr>
                        <a:lnSpc>
                          <a:spcPct val="107000"/>
                        </a:lnSpc>
                        <a:spcAft>
                          <a:spcPts val="0"/>
                        </a:spcAft>
                      </a:pPr>
                      <a:r>
                        <a:rPr lang="tr-TR" sz="1800" dirty="0">
                          <a:solidFill>
                            <a:srgbClr val="FF0000"/>
                          </a:solidFill>
                          <a:effectLst/>
                        </a:rPr>
                        <a:t>Tavsiye Niyeti</a:t>
                      </a:r>
                      <a:endParaRPr lang="tr-TR"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dirty="0">
                          <a:effectLst/>
                        </a:rPr>
                        <a:t>Aç. </a:t>
                      </a:r>
                      <a:r>
                        <a:rPr lang="tr-TR" sz="1600" dirty="0" err="1">
                          <a:effectLst/>
                        </a:rPr>
                        <a:t>Varyans</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nSpc>
                          <a:spcPct val="107000"/>
                        </a:lnSpc>
                        <a:spcAft>
                          <a:spcPts val="0"/>
                        </a:spcAft>
                      </a:pPr>
                      <a:r>
                        <a:rPr lang="tr-TR" sz="1600">
                          <a:effectLst/>
                        </a:rPr>
                        <a:t>Özdeğer</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tr-TR"/>
                    </a:p>
                  </a:txBody>
                  <a:tcPr/>
                </a:tc>
                <a:tc>
                  <a:txBody>
                    <a:bodyPr/>
                    <a:lstStyle/>
                    <a:p>
                      <a:pPr>
                        <a:lnSpc>
                          <a:spcPct val="107000"/>
                        </a:lnSpc>
                        <a:spcAft>
                          <a:spcPts val="0"/>
                        </a:spcAft>
                      </a:pPr>
                      <a:r>
                        <a:rPr lang="tr-TR" sz="1600">
                          <a:effectLst/>
                        </a:rPr>
                        <a:t>Art. Ort.</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Cr. Alfa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tr-TR" sz="1600">
                          <a:effectLst/>
                        </a:rPr>
                        <a:t>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477">
                <a:tc vMerge="1">
                  <a:txBody>
                    <a:bodyPr/>
                    <a:lstStyle/>
                    <a:p>
                      <a:endParaRPr lang="tr-TR"/>
                    </a:p>
                  </a:txBody>
                  <a:tcPr/>
                </a:tc>
                <a:tc>
                  <a:txBody>
                    <a:bodyPr/>
                    <a:lstStyle/>
                    <a:p>
                      <a:pPr algn="ctr">
                        <a:lnSpc>
                          <a:spcPct val="107000"/>
                        </a:lnSpc>
                        <a:spcAft>
                          <a:spcPts val="0"/>
                        </a:spcAft>
                      </a:pPr>
                      <a:r>
                        <a:rPr lang="tr-TR" sz="1600">
                          <a:effectLst/>
                        </a:rPr>
                        <a:t>17,166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nSpc>
                          <a:spcPct val="107000"/>
                        </a:lnSpc>
                        <a:spcAft>
                          <a:spcPts val="0"/>
                        </a:spcAft>
                      </a:pPr>
                      <a:r>
                        <a:rPr lang="tr-TR" sz="1600" dirty="0">
                          <a:effectLst/>
                        </a:rPr>
                        <a:t>1,545</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a:txBody>
                    <a:bodyPr/>
                    <a:lstStyle/>
                    <a:p>
                      <a:pPr algn="ctr">
                        <a:lnSpc>
                          <a:spcPct val="107000"/>
                        </a:lnSpc>
                        <a:spcAft>
                          <a:spcPts val="0"/>
                        </a:spcAft>
                      </a:pPr>
                      <a:r>
                        <a:rPr lang="tr-TR" sz="1600">
                          <a:effectLst/>
                        </a:rPr>
                        <a:t>3,8340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0,712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r>
              <a:tr h="278477">
                <a:tc gridSpan="6">
                  <a:txBody>
                    <a:bodyPr/>
                    <a:lstStyle/>
                    <a:p>
                      <a:pPr>
                        <a:lnSpc>
                          <a:spcPct val="107000"/>
                        </a:lnSpc>
                        <a:spcAft>
                          <a:spcPts val="0"/>
                        </a:spcAft>
                      </a:pPr>
                      <a:r>
                        <a:rPr lang="tr-TR" sz="1600">
                          <a:effectLst/>
                        </a:rPr>
                        <a:t>Aileme İstanbul’u ziyaret etmelerini tavsiye ederim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,834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477">
                <a:tc gridSpan="6">
                  <a:txBody>
                    <a:bodyPr/>
                    <a:lstStyle/>
                    <a:p>
                      <a:pPr>
                        <a:lnSpc>
                          <a:spcPct val="107000"/>
                        </a:lnSpc>
                        <a:spcAft>
                          <a:spcPts val="0"/>
                        </a:spcAft>
                      </a:pPr>
                      <a:r>
                        <a:rPr lang="tr-TR" sz="1600" dirty="0">
                          <a:effectLst/>
                        </a:rPr>
                        <a:t>Yakın çevreme İstanbul’u ziyaret etmelerini tavsiye ederim</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,774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477">
                <a:tc gridSpan="6">
                  <a:txBody>
                    <a:bodyPr/>
                    <a:lstStyle/>
                    <a:p>
                      <a:pPr>
                        <a:lnSpc>
                          <a:spcPct val="107000"/>
                        </a:lnSpc>
                        <a:spcAft>
                          <a:spcPts val="0"/>
                        </a:spcAft>
                      </a:pPr>
                      <a:r>
                        <a:rPr lang="tr-TR" sz="1600">
                          <a:effectLst/>
                        </a:rPr>
                        <a:t>Bu seyahatten sonra İstanbul hakkında olumlu şeyler söylerim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,733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78477">
                <a:tc rowSpan="2">
                  <a:txBody>
                    <a:bodyPr/>
                    <a:lstStyle/>
                    <a:p>
                      <a:pPr>
                        <a:lnSpc>
                          <a:spcPct val="107000"/>
                        </a:lnSpc>
                        <a:spcAft>
                          <a:spcPts val="0"/>
                        </a:spcAft>
                      </a:pPr>
                      <a:r>
                        <a:rPr lang="tr-TR" sz="1800" dirty="0">
                          <a:solidFill>
                            <a:srgbClr val="FF0000"/>
                          </a:solidFill>
                          <a:effectLst/>
                        </a:rPr>
                        <a:t>Tekrar Ziyaret Niyeti</a:t>
                      </a:r>
                      <a:endParaRPr lang="tr-TR"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Aç. Varyans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nSpc>
                          <a:spcPct val="107000"/>
                        </a:lnSpc>
                        <a:spcAft>
                          <a:spcPts val="0"/>
                        </a:spcAft>
                      </a:pPr>
                      <a:r>
                        <a:rPr lang="tr-TR" sz="1600">
                          <a:effectLst/>
                        </a:rPr>
                        <a:t>Özdeğer</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tr-TR"/>
                    </a:p>
                  </a:txBody>
                  <a:tcPr/>
                </a:tc>
                <a:tc>
                  <a:txBody>
                    <a:bodyPr/>
                    <a:lstStyle/>
                    <a:p>
                      <a:pPr>
                        <a:lnSpc>
                          <a:spcPct val="107000"/>
                        </a:lnSpc>
                        <a:spcAft>
                          <a:spcPts val="0"/>
                        </a:spcAft>
                      </a:pPr>
                      <a:r>
                        <a:rPr lang="tr-TR" sz="1600">
                          <a:effectLst/>
                        </a:rPr>
                        <a:t>Art. Ort.</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07000"/>
                        </a:lnSpc>
                        <a:spcAft>
                          <a:spcPts val="0"/>
                        </a:spcAft>
                      </a:pPr>
                      <a:r>
                        <a:rPr lang="tr-TR" sz="1600">
                          <a:effectLst/>
                        </a:rPr>
                        <a:t>Cr. Alfa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07000"/>
                        </a:lnSpc>
                        <a:spcAft>
                          <a:spcPts val="0"/>
                        </a:spcAft>
                      </a:pPr>
                      <a:r>
                        <a:rPr lang="tr-TR" sz="1600">
                          <a:effectLst/>
                        </a:rPr>
                        <a:t> </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477">
                <a:tc vMerge="1">
                  <a:txBody>
                    <a:bodyPr/>
                    <a:lstStyle/>
                    <a:p>
                      <a:endParaRPr lang="tr-TR"/>
                    </a:p>
                  </a:txBody>
                  <a:tcPr/>
                </a:tc>
                <a:tc>
                  <a:txBody>
                    <a:bodyPr/>
                    <a:lstStyle/>
                    <a:p>
                      <a:pPr algn="ctr">
                        <a:lnSpc>
                          <a:spcPct val="107000"/>
                        </a:lnSpc>
                        <a:spcAft>
                          <a:spcPts val="0"/>
                        </a:spcAft>
                      </a:pPr>
                      <a:r>
                        <a:rPr lang="tr-TR" sz="1600">
                          <a:effectLst/>
                        </a:rPr>
                        <a:t>13,628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algn="ctr">
                        <a:lnSpc>
                          <a:spcPct val="107000"/>
                        </a:lnSpc>
                        <a:spcAft>
                          <a:spcPts val="0"/>
                        </a:spcAft>
                      </a:pPr>
                      <a:r>
                        <a:rPr lang="tr-TR" sz="1600">
                          <a:effectLst/>
                        </a:rPr>
                        <a:t>1,227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a:txBody>
                    <a:bodyPr/>
                    <a:lstStyle/>
                    <a:p>
                      <a:pPr algn="ctr">
                        <a:lnSpc>
                          <a:spcPct val="107000"/>
                        </a:lnSpc>
                        <a:spcAft>
                          <a:spcPts val="0"/>
                        </a:spcAft>
                      </a:pPr>
                      <a:r>
                        <a:rPr lang="tr-TR" sz="1600">
                          <a:effectLst/>
                        </a:rPr>
                        <a:t>4,2007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0,695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r>
              <a:tr h="278477">
                <a:tc gridSpan="6">
                  <a:txBody>
                    <a:bodyPr/>
                    <a:lstStyle/>
                    <a:p>
                      <a:pPr algn="just">
                        <a:lnSpc>
                          <a:spcPct val="107000"/>
                        </a:lnSpc>
                        <a:spcAft>
                          <a:spcPts val="0"/>
                        </a:spcAft>
                      </a:pPr>
                      <a:r>
                        <a:rPr lang="tr-TR" sz="1600">
                          <a:effectLst/>
                        </a:rPr>
                        <a:t>İstanbul gelecekteki seyahatlerim için ilk tercihim olur</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,812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477">
                <a:tc gridSpan="6">
                  <a:txBody>
                    <a:bodyPr/>
                    <a:lstStyle/>
                    <a:p>
                      <a:pPr algn="just">
                        <a:lnSpc>
                          <a:spcPct val="107000"/>
                        </a:lnSpc>
                        <a:spcAft>
                          <a:spcPts val="0"/>
                        </a:spcAft>
                      </a:pPr>
                      <a:r>
                        <a:rPr lang="tr-TR" sz="1600">
                          <a:effectLst/>
                        </a:rPr>
                        <a:t>Tatil için tekrar İstanbul’a gelme ihtimalim çok yüksek</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a:effectLst/>
                        </a:rPr>
                        <a:t>,797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8477">
                <a:tc gridSpan="6">
                  <a:txBody>
                    <a:bodyPr/>
                    <a:lstStyle/>
                    <a:p>
                      <a:pPr algn="just">
                        <a:lnSpc>
                          <a:spcPct val="107000"/>
                        </a:lnSpc>
                        <a:spcAft>
                          <a:spcPts val="0"/>
                        </a:spcAft>
                      </a:pPr>
                      <a:r>
                        <a:rPr lang="tr-TR" sz="1600">
                          <a:effectLst/>
                        </a:rPr>
                        <a:t>İstanbul’a tekrar gelmeyi düşünürüm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ctr">
                        <a:lnSpc>
                          <a:spcPct val="107000"/>
                        </a:lnSpc>
                        <a:spcAft>
                          <a:spcPts val="0"/>
                        </a:spcAft>
                      </a:pPr>
                      <a:r>
                        <a:rPr lang="tr-TR" sz="1600" dirty="0">
                          <a:effectLst/>
                        </a:rPr>
                        <a:t>,668</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41840616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Araştırmada Yer Alan Değişkenlere Yönelik Korelasyon Analizi Sonuçları</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2805369558"/>
              </p:ext>
            </p:extLst>
          </p:nvPr>
        </p:nvGraphicFramePr>
        <p:xfrm>
          <a:off x="1236520" y="1859969"/>
          <a:ext cx="9919157" cy="4426530"/>
        </p:xfrm>
        <a:graphic>
          <a:graphicData uri="http://schemas.openxmlformats.org/drawingml/2006/table">
            <a:tbl>
              <a:tblPr firstRow="1" firstCol="1" bandRow="1">
                <a:tableStyleId>{5C22544A-7EE6-4342-B048-85BDC9FD1C3A}</a:tableStyleId>
              </a:tblPr>
              <a:tblGrid>
                <a:gridCol w="1237243"/>
                <a:gridCol w="600907"/>
                <a:gridCol w="617220"/>
                <a:gridCol w="685800"/>
                <a:gridCol w="662940"/>
                <a:gridCol w="702733"/>
                <a:gridCol w="790166"/>
                <a:gridCol w="901934"/>
                <a:gridCol w="676274"/>
                <a:gridCol w="788750"/>
                <a:gridCol w="790166"/>
                <a:gridCol w="676274"/>
                <a:gridCol w="788750"/>
              </a:tblGrid>
              <a:tr h="560478">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Bef>
                          <a:spcPts val="400"/>
                        </a:spcBef>
                        <a:spcAft>
                          <a:spcPts val="400"/>
                        </a:spcAft>
                      </a:pPr>
                      <a:r>
                        <a:rPr lang="tr-TR" sz="1200">
                          <a:effectLst/>
                        </a:rPr>
                        <a:t>Tatmin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Tekrar Ziyaret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Tavsiye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Prestij Bilgi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Keşif</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Aile Arkadaş</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Rahatlama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Doğal Kültür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Etkinlik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Fiyat uygunluk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Kalite Güven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Bef>
                          <a:spcPts val="400"/>
                        </a:spcBef>
                        <a:spcAft>
                          <a:spcPts val="400"/>
                        </a:spcAft>
                      </a:pPr>
                      <a:r>
                        <a:rPr lang="tr-TR" sz="1200">
                          <a:effectLst/>
                        </a:rPr>
                        <a:t>Alışveriş</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22171">
                <a:tc>
                  <a:txBody>
                    <a:bodyPr/>
                    <a:lstStyle/>
                    <a:p>
                      <a:pPr>
                        <a:lnSpc>
                          <a:spcPct val="107000"/>
                        </a:lnSpc>
                        <a:spcBef>
                          <a:spcPts val="400"/>
                        </a:spcBef>
                        <a:spcAft>
                          <a:spcPts val="400"/>
                        </a:spcAft>
                      </a:pPr>
                      <a:r>
                        <a:rPr lang="tr-TR" sz="1200">
                          <a:effectLst/>
                        </a:rPr>
                        <a:t>Tatmin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0,255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0,304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0,087</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-0,203</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0,038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0,147</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-0,097</a:t>
                      </a:r>
                      <a:r>
                        <a:rPr lang="tr-TR" sz="1200" baseline="30000" dirty="0" smtClean="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,094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-0,009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0,058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Tekrar Ziyaret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0,377</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0,187</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0,241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0,355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0,005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0,168</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0,274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0,347</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0,352</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0,365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Tavsiye</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0,314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0,391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0,193</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0,215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0,268</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0,152</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0,305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0,285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0,135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Prestij Bilgi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0,670</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0,434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0,405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0,338</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0,078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0,266</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0,198</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0,143</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Keşif</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0,583</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0,398</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0,431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0,317</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0,394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0,267</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0,255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Aile Arkadaş</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0,250</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0,253</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0,511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0,261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0,389</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0,386</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Rahatlama</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0,174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0,161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0,164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0,134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0,079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Doğal Kültür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0,299</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0,432</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0,489</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0,238</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Etkinlik</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0,431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0,421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0,384</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Fiyat uygunluk</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0,435</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0,441</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Kalite Güven</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smtClean="0">
                          <a:effectLst/>
                        </a:rPr>
                        <a:t>0,382</a:t>
                      </a:r>
                      <a:r>
                        <a:rPr lang="tr-TR" sz="1200" baseline="30000" dirty="0">
                          <a:effectLst/>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22171">
                <a:tc>
                  <a:txBody>
                    <a:bodyPr/>
                    <a:lstStyle/>
                    <a:p>
                      <a:pPr>
                        <a:lnSpc>
                          <a:spcPct val="107000"/>
                        </a:lnSpc>
                        <a:spcBef>
                          <a:spcPts val="400"/>
                        </a:spcBef>
                        <a:spcAft>
                          <a:spcPts val="400"/>
                        </a:spcAft>
                      </a:pPr>
                      <a:r>
                        <a:rPr lang="tr-TR" sz="1200" dirty="0">
                          <a:effectLst/>
                        </a:rPr>
                        <a:t>Alışveriş</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a:effectLst/>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Bef>
                          <a:spcPts val="400"/>
                        </a:spcBef>
                        <a:spcAft>
                          <a:spcPts val="400"/>
                        </a:spcAft>
                      </a:pPr>
                      <a:r>
                        <a:rPr lang="tr-TR" sz="1200" dirty="0">
                          <a:effectLst/>
                        </a:rPr>
                        <a:t>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45178725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1097280" y="286603"/>
            <a:ext cx="10058400" cy="1450757"/>
          </a:xfrm>
        </p:spPr>
        <p:txBody>
          <a:bodyPr>
            <a:noAutofit/>
          </a:bodyPr>
          <a:lstStyle/>
          <a:p>
            <a:r>
              <a:rPr lang="tr-TR" sz="3600" b="1" dirty="0"/>
              <a:t>Korelasyon Analizi </a:t>
            </a:r>
            <a:endParaRPr lang="tr-TR" sz="3600" dirty="0"/>
          </a:p>
        </p:txBody>
      </p:sp>
      <p:sp>
        <p:nvSpPr>
          <p:cNvPr id="2" name="Dikdörtgen 1"/>
          <p:cNvSpPr/>
          <p:nvPr/>
        </p:nvSpPr>
        <p:spPr>
          <a:xfrm>
            <a:off x="1234440" y="1863090"/>
            <a:ext cx="9921240" cy="4678204"/>
          </a:xfrm>
          <a:prstGeom prst="rect">
            <a:avLst/>
          </a:prstGeom>
        </p:spPr>
        <p:txBody>
          <a:bodyPr wrap="square">
            <a:spAutoFit/>
          </a:bodyPr>
          <a:lstStyle/>
          <a:p>
            <a:pPr marL="285750" indent="-285750">
              <a:buFont typeface="Arial" panose="020B0604020202020204" pitchFamily="34" charset="0"/>
              <a:buChar char="•"/>
            </a:pPr>
            <a:r>
              <a:rPr lang="tr-TR" sz="2000" dirty="0">
                <a:latin typeface="Times New Roman" panose="02020603050405020304" pitchFamily="18" charset="0"/>
                <a:ea typeface="SimSun" panose="02010600030101010101" pitchFamily="2" charset="-122"/>
              </a:rPr>
              <a:t>Buna göre tatmin ile aile ve arkadaş boyutu arasında negatif düşük korelasyon görülmektedir (r= -0,203; p&lt;0,01). Bu durum aile ve arkadaş ziyareti amaçlı seyahat etme motivasyonundaki artış tatmin üzerinde bir azalışa neden olduğunu göstermektedir. </a:t>
            </a:r>
            <a:r>
              <a:rPr lang="tr-TR" sz="2000" dirty="0" smtClean="0">
                <a:latin typeface="Times New Roman" panose="02020603050405020304" pitchFamily="18" charset="0"/>
                <a:ea typeface="SimSun" panose="02010600030101010101" pitchFamily="2" charset="-122"/>
              </a:rPr>
              <a:t/>
            </a:r>
            <a:br>
              <a:rPr lang="tr-TR" sz="2000" dirty="0" smtClean="0">
                <a:latin typeface="Times New Roman" panose="02020603050405020304" pitchFamily="18" charset="0"/>
                <a:ea typeface="SimSun" panose="02010600030101010101" pitchFamily="2" charset="-122"/>
              </a:rPr>
            </a:br>
            <a:endParaRPr lang="tr-TR" sz="2000" dirty="0" smtClean="0">
              <a:latin typeface="Times New Roman" panose="02020603050405020304" pitchFamily="18" charset="0"/>
              <a:ea typeface="SimSun" panose="02010600030101010101" pitchFamily="2" charset="-122"/>
            </a:endParaRPr>
          </a:p>
          <a:p>
            <a:pPr marL="285750" indent="-285750">
              <a:buFont typeface="Arial" panose="020B0604020202020204" pitchFamily="34" charset="0"/>
              <a:buChar char="•"/>
            </a:pPr>
            <a:r>
              <a:rPr lang="tr-TR" sz="2000" dirty="0"/>
              <a:t>Tatmin ile çekici motivasyonlardan doğal kültürel olanaklar ile fiyat ve uygunluk boyutları arasında pozitif düşük korelasyon söz konusu iken, etkinlik boyutu ile negatif düşük korelasyon söz </a:t>
            </a:r>
            <a:r>
              <a:rPr lang="tr-TR" sz="2000" dirty="0" smtClean="0"/>
              <a:t>konusudur</a:t>
            </a:r>
            <a:br>
              <a:rPr lang="tr-TR" sz="2000" dirty="0" smtClean="0"/>
            </a:br>
            <a:endParaRPr lang="tr-TR" sz="2000" dirty="0" smtClean="0"/>
          </a:p>
          <a:p>
            <a:pPr marL="285750" indent="-285750">
              <a:buFont typeface="Arial" panose="020B0604020202020204" pitchFamily="34" charset="0"/>
              <a:buChar char="•"/>
            </a:pPr>
            <a:r>
              <a:rPr lang="tr-TR" sz="2000" dirty="0"/>
              <a:t>Araştırmanın bağımlı değişkeni olan tekrar ziyaret niyeti boyutu ile rahatlama boyutu dışında diğer tüm itici ve çekici faktör boyutları ile pozitif ve anlamlı bir ilişki içerisinde olduğu görülmektedir (p&lt;0,001). Yine bağımlı değişken tavsiye niyeti boyutu ile tüm itici ve çekici motivasyon boyutları arasında pozitif ve anlamlı bir ilişki söz konusudur (p&lt;0,001). İtici motivasyon boyutları ile çekici motivasyonlarından etkinlik ve alışveriş dışındaki tüm çekici motivasyon boyutları ile (p&lt;0,001) anlamlı pozitif bir ilişki vardır.</a:t>
            </a:r>
          </a:p>
          <a:p>
            <a:pPr marL="285750" indent="-285750">
              <a:buFont typeface="Arial" panose="020B0604020202020204" pitchFamily="34" charset="0"/>
              <a:buChar char="•"/>
            </a:pPr>
            <a:endParaRPr lang="tr-TR" dirty="0"/>
          </a:p>
        </p:txBody>
      </p:sp>
    </p:spTree>
    <p:extLst>
      <p:ext uri="{BB962C8B-B14F-4D97-AF65-F5344CB8AC3E}">
        <p14:creationId xmlns:p14="http://schemas.microsoft.com/office/powerpoint/2010/main" val="122268349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Regresyon Analizi</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3780290167"/>
              </p:ext>
            </p:extLst>
          </p:nvPr>
        </p:nvGraphicFramePr>
        <p:xfrm>
          <a:off x="1268730" y="2183169"/>
          <a:ext cx="9886948" cy="3909020"/>
        </p:xfrm>
        <a:graphic>
          <a:graphicData uri="http://schemas.openxmlformats.org/drawingml/2006/table">
            <a:tbl>
              <a:tblPr firstRow="1" firstCol="1" bandRow="1">
                <a:tableStyleId>{5C22544A-7EE6-4342-B048-85BDC9FD1C3A}</a:tableStyleId>
              </a:tblPr>
              <a:tblGrid>
                <a:gridCol w="2353877"/>
                <a:gridCol w="2353877"/>
                <a:gridCol w="941773"/>
                <a:gridCol w="941773"/>
                <a:gridCol w="1098918"/>
                <a:gridCol w="1098918"/>
                <a:gridCol w="1097812"/>
              </a:tblGrid>
              <a:tr h="1397570">
                <a:tc>
                  <a:txBody>
                    <a:bodyPr/>
                    <a:lstStyle/>
                    <a:p>
                      <a:pPr algn="just">
                        <a:lnSpc>
                          <a:spcPct val="150000"/>
                        </a:lnSpc>
                        <a:spcAft>
                          <a:spcPts val="0"/>
                        </a:spcAft>
                      </a:pPr>
                      <a:r>
                        <a:rPr lang="tr-TR" sz="2000" dirty="0">
                          <a:effectLst/>
                        </a:rPr>
                        <a:t>Bağımlı Değişken</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tr-TR" sz="2000">
                          <a:effectLst/>
                        </a:rPr>
                        <a:t>Bağımsız Değişkenler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(β)</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p</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Tolerans</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V.I.F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02290">
                <a:tc rowSpan="5">
                  <a:txBody>
                    <a:bodyPr/>
                    <a:lstStyle/>
                    <a:p>
                      <a:pPr algn="ctr">
                        <a:lnSpc>
                          <a:spcPct val="150000"/>
                        </a:lnSpc>
                        <a:spcAft>
                          <a:spcPts val="0"/>
                        </a:spcAft>
                      </a:pPr>
                      <a:r>
                        <a:rPr lang="tr-TR" sz="2000">
                          <a:effectLst/>
                        </a:rPr>
                        <a:t>Tatmin</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2000" dirty="0">
                          <a:effectLst/>
                        </a:rPr>
                        <a:t>Doğal ve Kültürel O.</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0,188</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3,597</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0,699</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1,430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02290">
                <a:tc vMerge="1">
                  <a:txBody>
                    <a:bodyPr/>
                    <a:lstStyle/>
                    <a:p>
                      <a:endParaRPr lang="tr-TR"/>
                    </a:p>
                  </a:txBody>
                  <a:tcPr/>
                </a:tc>
                <a:tc>
                  <a:txBody>
                    <a:bodyPr/>
                    <a:lstStyle/>
                    <a:p>
                      <a:pPr>
                        <a:lnSpc>
                          <a:spcPct val="107000"/>
                        </a:lnSpc>
                        <a:spcAft>
                          <a:spcPts val="0"/>
                        </a:spcAft>
                      </a:pPr>
                      <a:r>
                        <a:rPr lang="tr-TR" sz="2000" dirty="0">
                          <a:effectLst/>
                        </a:rPr>
                        <a:t>Etkinlikler</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-0,186</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-3,622</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0,720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1,388</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02290">
                <a:tc vMerge="1">
                  <a:txBody>
                    <a:bodyPr/>
                    <a:lstStyle/>
                    <a:p>
                      <a:endParaRPr lang="tr-TR"/>
                    </a:p>
                  </a:txBody>
                  <a:tcPr/>
                </a:tc>
                <a:tc>
                  <a:txBody>
                    <a:bodyPr/>
                    <a:lstStyle/>
                    <a:p>
                      <a:pPr>
                        <a:lnSpc>
                          <a:spcPct val="107000"/>
                        </a:lnSpc>
                        <a:spcAft>
                          <a:spcPts val="0"/>
                        </a:spcAft>
                      </a:pPr>
                      <a:r>
                        <a:rPr lang="tr-TR" sz="2000">
                          <a:effectLst/>
                        </a:rPr>
                        <a:t>Fiyat ve Uygunluk</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0,101</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1,839</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0,067</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0,636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1,571</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02290">
                <a:tc vMerge="1">
                  <a:txBody>
                    <a:bodyPr/>
                    <a:lstStyle/>
                    <a:p>
                      <a:endParaRPr lang="tr-TR"/>
                    </a:p>
                  </a:txBody>
                  <a:tcPr/>
                </a:tc>
                <a:tc>
                  <a:txBody>
                    <a:bodyPr/>
                    <a:lstStyle/>
                    <a:p>
                      <a:pPr>
                        <a:lnSpc>
                          <a:spcPct val="107000"/>
                        </a:lnSpc>
                        <a:spcAft>
                          <a:spcPts val="0"/>
                        </a:spcAft>
                      </a:pPr>
                      <a:r>
                        <a:rPr lang="tr-TR" sz="2000">
                          <a:effectLst/>
                        </a:rPr>
                        <a:t>Kalite ve Güven</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-0,096</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-1,749</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0,081</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0,632</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1,583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02290">
                <a:tc vMerge="1">
                  <a:txBody>
                    <a:bodyPr/>
                    <a:lstStyle/>
                    <a:p>
                      <a:endParaRPr lang="tr-TR"/>
                    </a:p>
                  </a:txBody>
                  <a:tcPr/>
                </a:tc>
                <a:tc>
                  <a:txBody>
                    <a:bodyPr/>
                    <a:lstStyle/>
                    <a:p>
                      <a:pPr>
                        <a:lnSpc>
                          <a:spcPct val="107000"/>
                        </a:lnSpc>
                        <a:spcAft>
                          <a:spcPts val="0"/>
                        </a:spcAft>
                      </a:pPr>
                      <a:r>
                        <a:rPr lang="tr-TR" sz="2000">
                          <a:effectLst/>
                        </a:rPr>
                        <a:t>Alışveriş O.</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0,077</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1,516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0,130</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0,734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effectLst/>
                        </a:rPr>
                        <a:t>1,363</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
        <p:nvSpPr>
          <p:cNvPr id="4" name="Dikdörtgen 3"/>
          <p:cNvSpPr/>
          <p:nvPr/>
        </p:nvSpPr>
        <p:spPr>
          <a:xfrm>
            <a:off x="3072936" y="1794472"/>
            <a:ext cx="5086008" cy="388696"/>
          </a:xfrm>
          <a:prstGeom prst="rect">
            <a:avLst/>
          </a:prstGeom>
        </p:spPr>
        <p:txBody>
          <a:bodyPr wrap="none">
            <a:spAutoFit/>
          </a:bodyPr>
          <a:lstStyle/>
          <a:p>
            <a:pPr algn="ctr">
              <a:lnSpc>
                <a:spcPct val="107000"/>
              </a:lnSpc>
              <a:spcAft>
                <a:spcPts val="800"/>
              </a:spcAft>
            </a:pPr>
            <a:r>
              <a:rPr lang="tr-TR" b="1" dirty="0">
                <a:latin typeface="Times New Roman" panose="02020603050405020304" pitchFamily="18" charset="0"/>
                <a:ea typeface="SimSun" panose="02010600030101010101" pitchFamily="2" charset="-122"/>
                <a:cs typeface="Times New Roman" panose="02020603050405020304" pitchFamily="18" charset="0"/>
              </a:rPr>
              <a:t>Çekici Faktör Boyutlarının Tatmin Üzerine Etkisi</a:t>
            </a:r>
            <a:endParaRPr lang="tr-TR" sz="16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916891123"/>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Regresyon Analizi</a:t>
            </a:r>
            <a:endParaRPr lang="tr-TR" sz="3600" dirty="0"/>
          </a:p>
        </p:txBody>
      </p:sp>
      <p:sp>
        <p:nvSpPr>
          <p:cNvPr id="4" name="Dikdörtgen 3"/>
          <p:cNvSpPr/>
          <p:nvPr/>
        </p:nvSpPr>
        <p:spPr>
          <a:xfrm>
            <a:off x="3072936" y="1794472"/>
            <a:ext cx="5941627" cy="369332"/>
          </a:xfrm>
          <a:prstGeom prst="rect">
            <a:avLst/>
          </a:prstGeom>
        </p:spPr>
        <p:txBody>
          <a:bodyPr wrap="none">
            <a:spAutoFit/>
          </a:bodyPr>
          <a:lstStyle/>
          <a:p>
            <a:r>
              <a:rPr lang="tr-TR" b="1" dirty="0"/>
              <a:t>Çekici Faktör Boyutlarının Tekrar Ziyaret Niyeti Üzerine Etkisi</a:t>
            </a:r>
            <a:endParaRPr lang="tr-TR" dirty="0"/>
          </a:p>
        </p:txBody>
      </p:sp>
      <p:graphicFrame>
        <p:nvGraphicFramePr>
          <p:cNvPr id="3" name="Tablo 2"/>
          <p:cNvGraphicFramePr>
            <a:graphicFrameLocks noGrp="1"/>
          </p:cNvGraphicFramePr>
          <p:nvPr>
            <p:extLst>
              <p:ext uri="{D42A27DB-BD31-4B8C-83A1-F6EECF244321}">
                <p14:modId xmlns:p14="http://schemas.microsoft.com/office/powerpoint/2010/main" val="2425967593"/>
              </p:ext>
            </p:extLst>
          </p:nvPr>
        </p:nvGraphicFramePr>
        <p:xfrm>
          <a:off x="1280160" y="2163806"/>
          <a:ext cx="9875520" cy="4111262"/>
        </p:xfrm>
        <a:graphic>
          <a:graphicData uri="http://schemas.openxmlformats.org/drawingml/2006/table">
            <a:tbl>
              <a:tblPr firstRow="1" firstCol="1" bandRow="1">
                <a:tableStyleId>{5C22544A-7EE6-4342-B048-85BDC9FD1C3A}</a:tableStyleId>
              </a:tblPr>
              <a:tblGrid>
                <a:gridCol w="2351684"/>
                <a:gridCol w="2351684"/>
                <a:gridCol w="940894"/>
                <a:gridCol w="1096788"/>
                <a:gridCol w="1096788"/>
                <a:gridCol w="1096788"/>
                <a:gridCol w="940894"/>
              </a:tblGrid>
              <a:tr h="1469877">
                <a:tc>
                  <a:txBody>
                    <a:bodyPr/>
                    <a:lstStyle/>
                    <a:p>
                      <a:pPr algn="just">
                        <a:lnSpc>
                          <a:spcPct val="150000"/>
                        </a:lnSpc>
                        <a:spcAft>
                          <a:spcPts val="0"/>
                        </a:spcAft>
                      </a:pPr>
                      <a:r>
                        <a:rPr lang="tr-TR" sz="2000" dirty="0">
                          <a:effectLst/>
                        </a:rPr>
                        <a:t>Bağımlı Değişken</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tr-TR" sz="2000" dirty="0">
                          <a:effectLst/>
                        </a:rPr>
                        <a:t>Bağımsız Değişkenler</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(β)</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p</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Tolerans</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V.I.F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28277">
                <a:tc rowSpan="5">
                  <a:txBody>
                    <a:bodyPr/>
                    <a:lstStyle/>
                    <a:p>
                      <a:pPr algn="ctr">
                        <a:lnSpc>
                          <a:spcPct val="150000"/>
                        </a:lnSpc>
                        <a:spcAft>
                          <a:spcPts val="0"/>
                        </a:spcAft>
                      </a:pPr>
                      <a:r>
                        <a:rPr lang="tr-TR" sz="2000">
                          <a:effectLst/>
                        </a:rPr>
                        <a:t>Tekrar Ziyaret Niyeti</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2000">
                          <a:effectLst/>
                        </a:rPr>
                        <a:t>Doğal ve Kültürel O.</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-0,077</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-1,603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0,110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0,699</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1,430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28277">
                <a:tc vMerge="1">
                  <a:txBody>
                    <a:bodyPr/>
                    <a:lstStyle/>
                    <a:p>
                      <a:endParaRPr lang="tr-TR"/>
                    </a:p>
                  </a:txBody>
                  <a:tcPr/>
                </a:tc>
                <a:tc>
                  <a:txBody>
                    <a:bodyPr/>
                    <a:lstStyle/>
                    <a:p>
                      <a:pPr>
                        <a:lnSpc>
                          <a:spcPct val="107000"/>
                        </a:lnSpc>
                        <a:spcAft>
                          <a:spcPts val="0"/>
                        </a:spcAft>
                      </a:pPr>
                      <a:r>
                        <a:rPr lang="tr-TR" sz="2000">
                          <a:effectLst/>
                        </a:rPr>
                        <a:t>Etkinlikler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0,054</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1,146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0,252</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0,720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1,388</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28277">
                <a:tc vMerge="1">
                  <a:txBody>
                    <a:bodyPr/>
                    <a:lstStyle/>
                    <a:p>
                      <a:endParaRPr lang="tr-TR"/>
                    </a:p>
                  </a:txBody>
                  <a:tcPr/>
                </a:tc>
                <a:tc>
                  <a:txBody>
                    <a:bodyPr/>
                    <a:lstStyle/>
                    <a:p>
                      <a:pPr>
                        <a:lnSpc>
                          <a:spcPct val="107000"/>
                        </a:lnSpc>
                        <a:spcAft>
                          <a:spcPts val="0"/>
                        </a:spcAft>
                      </a:pPr>
                      <a:r>
                        <a:rPr lang="tr-TR" sz="2000">
                          <a:effectLst/>
                        </a:rPr>
                        <a:t>Fiyat ve Uygunluk</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0,175</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3,489</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0,001</a:t>
                      </a:r>
                      <a:r>
                        <a:rPr lang="tr-TR" sz="2000" baseline="30000">
                          <a:solidFill>
                            <a:srgbClr val="FF0000"/>
                          </a:solidFill>
                          <a:effectLst/>
                        </a:rPr>
                        <a:t>**</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0,636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1,571</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28277">
                <a:tc vMerge="1">
                  <a:txBody>
                    <a:bodyPr/>
                    <a:lstStyle/>
                    <a:p>
                      <a:endParaRPr lang="tr-TR"/>
                    </a:p>
                  </a:txBody>
                  <a:tcPr/>
                </a:tc>
                <a:tc>
                  <a:txBody>
                    <a:bodyPr/>
                    <a:lstStyle/>
                    <a:p>
                      <a:pPr>
                        <a:lnSpc>
                          <a:spcPct val="107000"/>
                        </a:lnSpc>
                        <a:spcAft>
                          <a:spcPts val="0"/>
                        </a:spcAft>
                      </a:pPr>
                      <a:r>
                        <a:rPr lang="tr-TR" sz="2000">
                          <a:effectLst/>
                        </a:rPr>
                        <a:t>Kalite ve Güven</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0,213</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4,243</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0,000</a:t>
                      </a:r>
                      <a:r>
                        <a:rPr lang="tr-TR" sz="2000" baseline="30000">
                          <a:solidFill>
                            <a:srgbClr val="FF0000"/>
                          </a:solidFill>
                          <a:effectLst/>
                        </a:rPr>
                        <a:t>**</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0,632</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1,583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28277">
                <a:tc vMerge="1">
                  <a:txBody>
                    <a:bodyPr/>
                    <a:lstStyle/>
                    <a:p>
                      <a:endParaRPr lang="tr-TR"/>
                    </a:p>
                  </a:txBody>
                  <a:tcPr/>
                </a:tc>
                <a:tc>
                  <a:txBody>
                    <a:bodyPr/>
                    <a:lstStyle/>
                    <a:p>
                      <a:pPr>
                        <a:lnSpc>
                          <a:spcPct val="107000"/>
                        </a:lnSpc>
                        <a:spcAft>
                          <a:spcPts val="0"/>
                        </a:spcAft>
                      </a:pPr>
                      <a:r>
                        <a:rPr lang="tr-TR" sz="2000">
                          <a:effectLst/>
                        </a:rPr>
                        <a:t>Alışveriş O.</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0,204</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4,368</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0,734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effectLst/>
                        </a:rPr>
                        <a:t>1,363</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834203142"/>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Regresyon Analizi</a:t>
            </a:r>
            <a:endParaRPr lang="tr-TR" sz="3600" dirty="0"/>
          </a:p>
        </p:txBody>
      </p:sp>
      <p:sp>
        <p:nvSpPr>
          <p:cNvPr id="4" name="Dikdörtgen 3"/>
          <p:cNvSpPr/>
          <p:nvPr/>
        </p:nvSpPr>
        <p:spPr>
          <a:xfrm>
            <a:off x="3072936" y="1794472"/>
            <a:ext cx="5321906" cy="369332"/>
          </a:xfrm>
          <a:prstGeom prst="rect">
            <a:avLst/>
          </a:prstGeom>
        </p:spPr>
        <p:txBody>
          <a:bodyPr wrap="none">
            <a:spAutoFit/>
          </a:bodyPr>
          <a:lstStyle/>
          <a:p>
            <a:r>
              <a:rPr lang="tr-TR" b="1" dirty="0"/>
              <a:t>Çekici Faktör Boyutlarının Tavsiye Niyeti Üzerine Etkisi</a:t>
            </a:r>
            <a:endParaRPr lang="tr-TR" dirty="0"/>
          </a:p>
        </p:txBody>
      </p:sp>
      <p:graphicFrame>
        <p:nvGraphicFramePr>
          <p:cNvPr id="2" name="Tablo 1"/>
          <p:cNvGraphicFramePr>
            <a:graphicFrameLocks noGrp="1"/>
          </p:cNvGraphicFramePr>
          <p:nvPr>
            <p:extLst>
              <p:ext uri="{D42A27DB-BD31-4B8C-83A1-F6EECF244321}">
                <p14:modId xmlns:p14="http://schemas.microsoft.com/office/powerpoint/2010/main" val="3784973737"/>
              </p:ext>
            </p:extLst>
          </p:nvPr>
        </p:nvGraphicFramePr>
        <p:xfrm>
          <a:off x="1314450" y="2163804"/>
          <a:ext cx="9841231" cy="4065547"/>
        </p:xfrm>
        <a:graphic>
          <a:graphicData uri="http://schemas.openxmlformats.org/drawingml/2006/table">
            <a:tbl>
              <a:tblPr firstRow="1" firstCol="1" bandRow="1">
                <a:tableStyleId>{5C22544A-7EE6-4342-B048-85BDC9FD1C3A}</a:tableStyleId>
              </a:tblPr>
              <a:tblGrid>
                <a:gridCol w="2343780"/>
                <a:gridCol w="2343780"/>
                <a:gridCol w="936629"/>
                <a:gridCol w="1093103"/>
                <a:gridCol w="1093103"/>
                <a:gridCol w="1093103"/>
                <a:gridCol w="937733"/>
              </a:tblGrid>
              <a:tr h="1396917">
                <a:tc>
                  <a:txBody>
                    <a:bodyPr/>
                    <a:lstStyle/>
                    <a:p>
                      <a:pPr algn="just">
                        <a:lnSpc>
                          <a:spcPct val="150000"/>
                        </a:lnSpc>
                        <a:spcAft>
                          <a:spcPts val="0"/>
                        </a:spcAft>
                      </a:pPr>
                      <a:r>
                        <a:rPr lang="tr-TR" sz="2000" dirty="0">
                          <a:effectLst/>
                        </a:rPr>
                        <a:t>Bağımlı Değişken</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tr-TR" sz="2000">
                          <a:effectLst/>
                        </a:rPr>
                        <a:t>Bağımsız Değişkenler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(β)</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p</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Tolerans</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V.I.F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502056">
                <a:tc rowSpan="5">
                  <a:txBody>
                    <a:bodyPr/>
                    <a:lstStyle/>
                    <a:p>
                      <a:pPr algn="ctr">
                        <a:lnSpc>
                          <a:spcPct val="150000"/>
                        </a:lnSpc>
                        <a:spcAft>
                          <a:spcPts val="0"/>
                        </a:spcAft>
                      </a:pPr>
                      <a:r>
                        <a:rPr lang="tr-TR" sz="2000">
                          <a:effectLst/>
                        </a:rPr>
                        <a:t>Tavsiye Niyeti</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2000">
                          <a:effectLst/>
                        </a:rPr>
                        <a:t>Doğal ve Kültürel O.</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0,114</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2,276</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0,023</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0,699</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1,430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02056">
                <a:tc vMerge="1">
                  <a:txBody>
                    <a:bodyPr/>
                    <a:lstStyle/>
                    <a:p>
                      <a:endParaRPr lang="tr-TR"/>
                    </a:p>
                  </a:txBody>
                  <a:tcPr/>
                </a:tc>
                <a:tc>
                  <a:txBody>
                    <a:bodyPr/>
                    <a:lstStyle/>
                    <a:p>
                      <a:pPr>
                        <a:lnSpc>
                          <a:spcPct val="107000"/>
                        </a:lnSpc>
                        <a:spcAft>
                          <a:spcPts val="0"/>
                        </a:spcAft>
                      </a:pPr>
                      <a:r>
                        <a:rPr lang="tr-TR" sz="2000">
                          <a:effectLst/>
                        </a:rPr>
                        <a:t>Etkinlikler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-0,028</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-,564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0,573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0,720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1,388</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02056">
                <a:tc vMerge="1">
                  <a:txBody>
                    <a:bodyPr/>
                    <a:lstStyle/>
                    <a:p>
                      <a:endParaRPr lang="tr-TR"/>
                    </a:p>
                  </a:txBody>
                  <a:tcPr/>
                </a:tc>
                <a:tc>
                  <a:txBody>
                    <a:bodyPr/>
                    <a:lstStyle/>
                    <a:p>
                      <a:pPr>
                        <a:lnSpc>
                          <a:spcPct val="107000"/>
                        </a:lnSpc>
                        <a:spcAft>
                          <a:spcPts val="0"/>
                        </a:spcAft>
                      </a:pPr>
                      <a:r>
                        <a:rPr lang="tr-TR" sz="2000">
                          <a:effectLst/>
                        </a:rPr>
                        <a:t>Fiyat ve Uygunluk</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0,213</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4,064</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0,000</a:t>
                      </a:r>
                      <a:r>
                        <a:rPr lang="tr-TR" sz="2000" baseline="30000">
                          <a:solidFill>
                            <a:srgbClr val="FF0000"/>
                          </a:solidFill>
                          <a:effectLst/>
                        </a:rPr>
                        <a:t>**</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0,636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1,571</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02056">
                <a:tc vMerge="1">
                  <a:txBody>
                    <a:bodyPr/>
                    <a:lstStyle/>
                    <a:p>
                      <a:endParaRPr lang="tr-TR"/>
                    </a:p>
                  </a:txBody>
                  <a:tcPr/>
                </a:tc>
                <a:tc>
                  <a:txBody>
                    <a:bodyPr/>
                    <a:lstStyle/>
                    <a:p>
                      <a:pPr>
                        <a:lnSpc>
                          <a:spcPct val="107000"/>
                        </a:lnSpc>
                        <a:spcAft>
                          <a:spcPts val="0"/>
                        </a:spcAft>
                      </a:pPr>
                      <a:r>
                        <a:rPr lang="tr-TR" sz="2000">
                          <a:effectLst/>
                        </a:rPr>
                        <a:t>Kalite ve Güven</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solidFill>
                            <a:srgbClr val="FF0000"/>
                          </a:solidFill>
                          <a:effectLst/>
                        </a:rPr>
                        <a:t>0,162</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3,073</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0,002</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0,632</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1,583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660406">
                <a:tc vMerge="1">
                  <a:txBody>
                    <a:bodyPr/>
                    <a:lstStyle/>
                    <a:p>
                      <a:endParaRPr lang="tr-TR"/>
                    </a:p>
                  </a:txBody>
                  <a:tcPr/>
                </a:tc>
                <a:tc>
                  <a:txBody>
                    <a:bodyPr/>
                    <a:lstStyle/>
                    <a:p>
                      <a:pPr>
                        <a:lnSpc>
                          <a:spcPct val="107000"/>
                        </a:lnSpc>
                        <a:spcAft>
                          <a:spcPts val="0"/>
                        </a:spcAft>
                      </a:pPr>
                      <a:r>
                        <a:rPr lang="tr-TR" sz="2000">
                          <a:effectLst/>
                        </a:rPr>
                        <a:t>Alışveriş O.</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smtClean="0">
                          <a:effectLst/>
                        </a:rPr>
                        <a:t>-0,037</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50000"/>
                        </a:lnSpc>
                        <a:spcAft>
                          <a:spcPts val="0"/>
                        </a:spcAft>
                      </a:pPr>
                      <a:r>
                        <a:rPr lang="tr-TR" sz="2000">
                          <a:effectLst/>
                        </a:rPr>
                        <a:t>-,765</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0,445</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0,734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effectLst/>
                        </a:rPr>
                        <a:t>1,363</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36157032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Regresyon Analizi</a:t>
            </a:r>
            <a:endParaRPr lang="tr-TR" sz="3600" dirty="0"/>
          </a:p>
        </p:txBody>
      </p:sp>
      <p:sp>
        <p:nvSpPr>
          <p:cNvPr id="4" name="Dikdörtgen 3"/>
          <p:cNvSpPr/>
          <p:nvPr/>
        </p:nvSpPr>
        <p:spPr>
          <a:xfrm>
            <a:off x="3072936" y="1794472"/>
            <a:ext cx="4468083" cy="369332"/>
          </a:xfrm>
          <a:prstGeom prst="rect">
            <a:avLst/>
          </a:prstGeom>
        </p:spPr>
        <p:txBody>
          <a:bodyPr wrap="none">
            <a:spAutoFit/>
          </a:bodyPr>
          <a:lstStyle/>
          <a:p>
            <a:r>
              <a:rPr lang="tr-TR" b="1" dirty="0"/>
              <a:t>İtici Faktör Boyutlarının Tatmin Üzerine Etkisi</a:t>
            </a:r>
            <a:endParaRPr lang="tr-TR" dirty="0"/>
          </a:p>
        </p:txBody>
      </p:sp>
      <p:graphicFrame>
        <p:nvGraphicFramePr>
          <p:cNvPr id="3" name="Tablo 2"/>
          <p:cNvGraphicFramePr>
            <a:graphicFrameLocks noGrp="1"/>
          </p:cNvGraphicFramePr>
          <p:nvPr>
            <p:extLst>
              <p:ext uri="{D42A27DB-BD31-4B8C-83A1-F6EECF244321}">
                <p14:modId xmlns:p14="http://schemas.microsoft.com/office/powerpoint/2010/main" val="2767215021"/>
              </p:ext>
            </p:extLst>
          </p:nvPr>
        </p:nvGraphicFramePr>
        <p:xfrm>
          <a:off x="1245870" y="2286000"/>
          <a:ext cx="9909809" cy="3840479"/>
        </p:xfrm>
        <a:graphic>
          <a:graphicData uri="http://schemas.openxmlformats.org/drawingml/2006/table">
            <a:tbl>
              <a:tblPr firstRow="1" firstCol="1" bandRow="1">
                <a:tableStyleId>{5C22544A-7EE6-4342-B048-85BDC9FD1C3A}</a:tableStyleId>
              </a:tblPr>
              <a:tblGrid>
                <a:gridCol w="2359848"/>
                <a:gridCol w="2359848"/>
                <a:gridCol w="944161"/>
                <a:gridCol w="1100597"/>
                <a:gridCol w="1100597"/>
                <a:gridCol w="1100597"/>
                <a:gridCol w="944161"/>
              </a:tblGrid>
              <a:tr h="794074">
                <a:tc>
                  <a:txBody>
                    <a:bodyPr/>
                    <a:lstStyle/>
                    <a:p>
                      <a:pPr algn="just">
                        <a:lnSpc>
                          <a:spcPct val="150000"/>
                        </a:lnSpc>
                        <a:spcAft>
                          <a:spcPts val="0"/>
                        </a:spcAft>
                      </a:pPr>
                      <a:r>
                        <a:rPr lang="tr-TR" sz="2000" dirty="0">
                          <a:effectLst/>
                        </a:rPr>
                        <a:t>Bağımlı Değişken</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tr-TR" sz="2000">
                          <a:effectLst/>
                        </a:rPr>
                        <a:t>Bağımsız Değişkenler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(β)</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p</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Tolerans</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V.I.F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1235389">
                <a:tc rowSpan="4">
                  <a:txBody>
                    <a:bodyPr/>
                    <a:lstStyle/>
                    <a:p>
                      <a:pPr algn="ctr">
                        <a:lnSpc>
                          <a:spcPct val="150000"/>
                        </a:lnSpc>
                        <a:spcAft>
                          <a:spcPts val="0"/>
                        </a:spcAft>
                      </a:pPr>
                      <a:r>
                        <a:rPr lang="tr-TR" sz="2000">
                          <a:effectLst/>
                        </a:rPr>
                        <a:t>Tatmin</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2000">
                          <a:effectLst/>
                        </a:rPr>
                        <a:t>Prestij ve Bilgi Aramak</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0,122</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2,075</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0,000</a:t>
                      </a:r>
                      <a:r>
                        <a:rPr lang="tr-TR" sz="2000" baseline="30000">
                          <a:solidFill>
                            <a:srgbClr val="FF0000"/>
                          </a:solidFill>
                          <a:effectLst/>
                        </a:rPr>
                        <a:t>**</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0,526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1,902</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603672">
                <a:tc vMerge="1">
                  <a:txBody>
                    <a:bodyPr/>
                    <a:lstStyle/>
                    <a:p>
                      <a:endParaRPr lang="tr-TR"/>
                    </a:p>
                  </a:txBody>
                  <a:tcPr/>
                </a:tc>
                <a:tc>
                  <a:txBody>
                    <a:bodyPr/>
                    <a:lstStyle/>
                    <a:p>
                      <a:pPr>
                        <a:lnSpc>
                          <a:spcPct val="107000"/>
                        </a:lnSpc>
                        <a:spcAft>
                          <a:spcPts val="0"/>
                        </a:spcAft>
                      </a:pPr>
                      <a:r>
                        <a:rPr lang="tr-TR" sz="2000">
                          <a:effectLst/>
                        </a:rPr>
                        <a:t>Keşif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0,175</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2,693</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0,039</a:t>
                      </a:r>
                      <a:r>
                        <a:rPr lang="tr-TR" sz="2000" baseline="30000">
                          <a:solidFill>
                            <a:srgbClr val="FF0000"/>
                          </a:solidFill>
                          <a:effectLst/>
                        </a:rPr>
                        <a:t>**</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0,434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2,304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603672">
                <a:tc vMerge="1">
                  <a:txBody>
                    <a:bodyPr/>
                    <a:lstStyle/>
                    <a:p>
                      <a:endParaRPr lang="tr-TR"/>
                    </a:p>
                  </a:txBody>
                  <a:tcPr/>
                </a:tc>
                <a:tc>
                  <a:txBody>
                    <a:bodyPr/>
                    <a:lstStyle/>
                    <a:p>
                      <a:pPr>
                        <a:lnSpc>
                          <a:spcPct val="107000"/>
                        </a:lnSpc>
                        <a:spcAft>
                          <a:spcPts val="0"/>
                        </a:spcAft>
                      </a:pPr>
                      <a:r>
                        <a:rPr lang="tr-TR" sz="2000">
                          <a:effectLst/>
                        </a:rPr>
                        <a:t>Aile ve Arkadaşlar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-0,361</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-6,828</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0,007</a:t>
                      </a:r>
                      <a:r>
                        <a:rPr lang="tr-TR" sz="2000" baseline="30000">
                          <a:solidFill>
                            <a:srgbClr val="FF0000"/>
                          </a:solidFill>
                          <a:effectLst/>
                        </a:rPr>
                        <a:t>**</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0,657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1,523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603672">
                <a:tc vMerge="1">
                  <a:txBody>
                    <a:bodyPr/>
                    <a:lstStyle/>
                    <a:p>
                      <a:endParaRPr lang="tr-TR"/>
                    </a:p>
                  </a:txBody>
                  <a:tcPr/>
                </a:tc>
                <a:tc>
                  <a:txBody>
                    <a:bodyPr/>
                    <a:lstStyle/>
                    <a:p>
                      <a:pPr>
                        <a:lnSpc>
                          <a:spcPct val="107000"/>
                        </a:lnSpc>
                        <a:spcAft>
                          <a:spcPts val="0"/>
                        </a:spcAft>
                      </a:pPr>
                      <a:r>
                        <a:rPr lang="tr-TR" sz="2000">
                          <a:effectLst/>
                        </a:rPr>
                        <a:t>Rahatlama ve Kaçış</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0,009</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0,185</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0,807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effectLst/>
                        </a:rPr>
                        <a:t>1,239</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184893350"/>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Regresyon Analizi</a:t>
            </a:r>
            <a:endParaRPr lang="tr-TR" sz="3600" dirty="0"/>
          </a:p>
        </p:txBody>
      </p:sp>
      <p:sp>
        <p:nvSpPr>
          <p:cNvPr id="4" name="Dikdörtgen 3"/>
          <p:cNvSpPr/>
          <p:nvPr/>
        </p:nvSpPr>
        <p:spPr>
          <a:xfrm>
            <a:off x="3072936" y="1794472"/>
            <a:ext cx="5734840" cy="369332"/>
          </a:xfrm>
          <a:prstGeom prst="rect">
            <a:avLst/>
          </a:prstGeom>
        </p:spPr>
        <p:txBody>
          <a:bodyPr wrap="none">
            <a:spAutoFit/>
          </a:bodyPr>
          <a:lstStyle/>
          <a:p>
            <a:r>
              <a:rPr lang="tr-TR" b="1" dirty="0"/>
              <a:t>İtici Faktör Boyutlarının Tekrar Ziyaret Niyeti Üzerine Etkisi</a:t>
            </a:r>
            <a:endParaRPr lang="tr-TR" dirty="0"/>
          </a:p>
        </p:txBody>
      </p:sp>
      <p:graphicFrame>
        <p:nvGraphicFramePr>
          <p:cNvPr id="2" name="Tablo 1"/>
          <p:cNvGraphicFramePr>
            <a:graphicFrameLocks noGrp="1"/>
          </p:cNvGraphicFramePr>
          <p:nvPr>
            <p:extLst>
              <p:ext uri="{D42A27DB-BD31-4B8C-83A1-F6EECF244321}">
                <p14:modId xmlns:p14="http://schemas.microsoft.com/office/powerpoint/2010/main" val="2011146627"/>
              </p:ext>
            </p:extLst>
          </p:nvPr>
        </p:nvGraphicFramePr>
        <p:xfrm>
          <a:off x="1234440" y="2251709"/>
          <a:ext cx="9921239" cy="4000500"/>
        </p:xfrm>
        <a:graphic>
          <a:graphicData uri="http://schemas.openxmlformats.org/drawingml/2006/table">
            <a:tbl>
              <a:tblPr firstRow="1" firstCol="1" bandRow="1">
                <a:tableStyleId>{5C22544A-7EE6-4342-B048-85BDC9FD1C3A}</a:tableStyleId>
              </a:tblPr>
              <a:tblGrid>
                <a:gridCol w="2439875"/>
                <a:gridCol w="2439875"/>
                <a:gridCol w="976179"/>
                <a:gridCol w="976179"/>
                <a:gridCol w="1137919"/>
                <a:gridCol w="1137919"/>
                <a:gridCol w="813293"/>
              </a:tblGrid>
              <a:tr h="1014840">
                <a:tc>
                  <a:txBody>
                    <a:bodyPr/>
                    <a:lstStyle/>
                    <a:p>
                      <a:pPr algn="just">
                        <a:lnSpc>
                          <a:spcPct val="150000"/>
                        </a:lnSpc>
                        <a:spcAft>
                          <a:spcPts val="0"/>
                        </a:spcAft>
                      </a:pPr>
                      <a:r>
                        <a:rPr lang="tr-TR" sz="2000" dirty="0">
                          <a:effectLst/>
                        </a:rPr>
                        <a:t>Bağımlı Değişken</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tr-TR" sz="2000">
                          <a:effectLst/>
                        </a:rPr>
                        <a:t>Bağımsız Değişkenler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(β)</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p</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Tolerans</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V.I.F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746415">
                <a:tc rowSpan="4">
                  <a:txBody>
                    <a:bodyPr/>
                    <a:lstStyle/>
                    <a:p>
                      <a:pPr algn="ctr">
                        <a:lnSpc>
                          <a:spcPct val="150000"/>
                        </a:lnSpc>
                        <a:spcAft>
                          <a:spcPts val="0"/>
                        </a:spcAft>
                      </a:pPr>
                      <a:r>
                        <a:rPr lang="tr-TR" sz="2000">
                          <a:effectLst/>
                        </a:rPr>
                        <a:t>Tekrar Ziyaret Niyeti</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2000" dirty="0">
                          <a:effectLst/>
                        </a:rPr>
                        <a:t>Prestij ve Bilgi Aramak</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0,051</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0,881</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0,526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1,902</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746415">
                <a:tc vMerge="1">
                  <a:txBody>
                    <a:bodyPr/>
                    <a:lstStyle/>
                    <a:p>
                      <a:endParaRPr lang="tr-TR"/>
                    </a:p>
                  </a:txBody>
                  <a:tcPr/>
                </a:tc>
                <a:tc>
                  <a:txBody>
                    <a:bodyPr/>
                    <a:lstStyle/>
                    <a:p>
                      <a:pPr>
                        <a:lnSpc>
                          <a:spcPct val="107000"/>
                        </a:lnSpc>
                        <a:spcAft>
                          <a:spcPts val="0"/>
                        </a:spcAft>
                      </a:pPr>
                      <a:r>
                        <a:rPr lang="tr-TR" sz="2000">
                          <a:effectLst/>
                        </a:rPr>
                        <a:t>Keşif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0,067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1,059</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0,379</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0,434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2,304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746415">
                <a:tc vMerge="1">
                  <a:txBody>
                    <a:bodyPr/>
                    <a:lstStyle/>
                    <a:p>
                      <a:endParaRPr lang="tr-TR"/>
                    </a:p>
                  </a:txBody>
                  <a:tcPr/>
                </a:tc>
                <a:tc>
                  <a:txBody>
                    <a:bodyPr/>
                    <a:lstStyle/>
                    <a:p>
                      <a:pPr>
                        <a:lnSpc>
                          <a:spcPct val="107000"/>
                        </a:lnSpc>
                        <a:spcAft>
                          <a:spcPts val="0"/>
                        </a:spcAft>
                      </a:pPr>
                      <a:r>
                        <a:rPr lang="tr-TR" sz="2000">
                          <a:effectLst/>
                        </a:rPr>
                        <a:t>Aile ve Arkadaş</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0,325</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6,321</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0,290</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0,657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1,523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746415">
                <a:tc vMerge="1">
                  <a:txBody>
                    <a:bodyPr/>
                    <a:lstStyle/>
                    <a:p>
                      <a:endParaRPr lang="tr-TR"/>
                    </a:p>
                  </a:txBody>
                  <a:tcPr/>
                </a:tc>
                <a:tc>
                  <a:txBody>
                    <a:bodyPr/>
                    <a:lstStyle/>
                    <a:p>
                      <a:pPr>
                        <a:lnSpc>
                          <a:spcPct val="107000"/>
                        </a:lnSpc>
                        <a:spcAft>
                          <a:spcPts val="0"/>
                        </a:spcAft>
                      </a:pPr>
                      <a:r>
                        <a:rPr lang="tr-TR" sz="2000">
                          <a:effectLst/>
                        </a:rPr>
                        <a:t>Rahatlama ve kaçış</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-0,123</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-2,653</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0,807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effectLst/>
                        </a:rPr>
                        <a:t>1,239</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63175450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Regresyon Analizi</a:t>
            </a:r>
            <a:endParaRPr lang="tr-TR" sz="3600" dirty="0"/>
          </a:p>
        </p:txBody>
      </p:sp>
      <p:sp>
        <p:nvSpPr>
          <p:cNvPr id="4" name="Dikdörtgen 3"/>
          <p:cNvSpPr/>
          <p:nvPr/>
        </p:nvSpPr>
        <p:spPr>
          <a:xfrm>
            <a:off x="3072936" y="1794472"/>
            <a:ext cx="5115118" cy="369332"/>
          </a:xfrm>
          <a:prstGeom prst="rect">
            <a:avLst/>
          </a:prstGeom>
        </p:spPr>
        <p:txBody>
          <a:bodyPr wrap="none">
            <a:spAutoFit/>
          </a:bodyPr>
          <a:lstStyle/>
          <a:p>
            <a:r>
              <a:rPr lang="tr-TR" b="1" dirty="0"/>
              <a:t>İtici Faktör Boyutlarının Tavsiye Niyeti Üzerine Etkisi</a:t>
            </a:r>
            <a:endParaRPr lang="tr-TR" dirty="0"/>
          </a:p>
        </p:txBody>
      </p:sp>
      <p:graphicFrame>
        <p:nvGraphicFramePr>
          <p:cNvPr id="3" name="Tablo 2"/>
          <p:cNvGraphicFramePr>
            <a:graphicFrameLocks noGrp="1"/>
          </p:cNvGraphicFramePr>
          <p:nvPr>
            <p:extLst>
              <p:ext uri="{D42A27DB-BD31-4B8C-83A1-F6EECF244321}">
                <p14:modId xmlns:p14="http://schemas.microsoft.com/office/powerpoint/2010/main" val="3642657332"/>
              </p:ext>
            </p:extLst>
          </p:nvPr>
        </p:nvGraphicFramePr>
        <p:xfrm>
          <a:off x="1234441" y="2163803"/>
          <a:ext cx="9921238" cy="4076976"/>
        </p:xfrm>
        <a:graphic>
          <a:graphicData uri="http://schemas.openxmlformats.org/drawingml/2006/table">
            <a:tbl>
              <a:tblPr firstRow="1" firstCol="1" bandRow="1">
                <a:tableStyleId>{5C22544A-7EE6-4342-B048-85BDC9FD1C3A}</a:tableStyleId>
              </a:tblPr>
              <a:tblGrid>
                <a:gridCol w="2400464"/>
                <a:gridCol w="2400464"/>
                <a:gridCol w="960410"/>
                <a:gridCol w="960410"/>
                <a:gridCol w="1119540"/>
                <a:gridCol w="1119540"/>
                <a:gridCol w="960410"/>
              </a:tblGrid>
              <a:tr h="1448969">
                <a:tc>
                  <a:txBody>
                    <a:bodyPr/>
                    <a:lstStyle/>
                    <a:p>
                      <a:pPr algn="just">
                        <a:lnSpc>
                          <a:spcPct val="150000"/>
                        </a:lnSpc>
                        <a:spcAft>
                          <a:spcPts val="0"/>
                        </a:spcAft>
                      </a:pPr>
                      <a:r>
                        <a:rPr lang="tr-TR" sz="2000" dirty="0">
                          <a:effectLst/>
                        </a:rPr>
                        <a:t>Bağımlı Değişken</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tr-TR" sz="2000">
                          <a:effectLst/>
                        </a:rPr>
                        <a:t>Bağımsız Değişkenler</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(β)</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p</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Tolerans</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tr-TR" sz="2000">
                          <a:effectLst/>
                        </a:rPr>
                        <a:t>V.I.F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r>
              <a:tr h="1065718">
                <a:tc rowSpan="4">
                  <a:txBody>
                    <a:bodyPr/>
                    <a:lstStyle/>
                    <a:p>
                      <a:pPr algn="ctr">
                        <a:lnSpc>
                          <a:spcPct val="150000"/>
                        </a:lnSpc>
                        <a:spcAft>
                          <a:spcPts val="0"/>
                        </a:spcAft>
                      </a:pPr>
                      <a:r>
                        <a:rPr lang="tr-TR" sz="2000">
                          <a:effectLst/>
                        </a:rPr>
                        <a:t>Tavsiye Niyeti</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nchor="ctr"/>
                </a:tc>
                <a:tc>
                  <a:txBody>
                    <a:bodyPr/>
                    <a:lstStyle/>
                    <a:p>
                      <a:pPr>
                        <a:lnSpc>
                          <a:spcPct val="107000"/>
                        </a:lnSpc>
                        <a:spcAft>
                          <a:spcPts val="0"/>
                        </a:spcAft>
                      </a:pPr>
                      <a:r>
                        <a:rPr lang="tr-TR" sz="2000">
                          <a:effectLst/>
                        </a:rPr>
                        <a:t>Prestij ve Bilgi Aramak</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0,085</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1,493</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0,526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1,902</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20763">
                <a:tc vMerge="1">
                  <a:txBody>
                    <a:bodyPr/>
                    <a:lstStyle/>
                    <a:p>
                      <a:endParaRPr lang="tr-TR"/>
                    </a:p>
                  </a:txBody>
                  <a:tcPr/>
                </a:tc>
                <a:tc>
                  <a:txBody>
                    <a:bodyPr/>
                    <a:lstStyle/>
                    <a:p>
                      <a:pPr>
                        <a:lnSpc>
                          <a:spcPct val="107000"/>
                        </a:lnSpc>
                        <a:spcAft>
                          <a:spcPts val="0"/>
                        </a:spcAft>
                      </a:pPr>
                      <a:r>
                        <a:rPr lang="tr-TR" sz="2000">
                          <a:effectLst/>
                        </a:rPr>
                        <a:t>Keşif</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0,346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5,545</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0,136</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0,434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2,304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20763">
                <a:tc vMerge="1">
                  <a:txBody>
                    <a:bodyPr/>
                    <a:lstStyle/>
                    <a:p>
                      <a:endParaRPr lang="tr-TR"/>
                    </a:p>
                  </a:txBody>
                  <a:tcPr/>
                </a:tc>
                <a:tc>
                  <a:txBody>
                    <a:bodyPr/>
                    <a:lstStyle/>
                    <a:p>
                      <a:pPr>
                        <a:lnSpc>
                          <a:spcPct val="107000"/>
                        </a:lnSpc>
                        <a:spcAft>
                          <a:spcPts val="0"/>
                        </a:spcAft>
                      </a:pPr>
                      <a:r>
                        <a:rPr lang="tr-TR" sz="2000">
                          <a:effectLst/>
                        </a:rPr>
                        <a:t>Aile ve Arkadaş</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-0,060</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solidFill>
                            <a:srgbClr val="FF0000"/>
                          </a:solidFill>
                          <a:effectLst/>
                        </a:rPr>
                        <a:t>-1,174</a:t>
                      </a:r>
                      <a:endParaRPr lang="tr-TR" sz="280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solidFill>
                            <a:srgbClr val="FF0000"/>
                          </a:solidFill>
                          <a:effectLst/>
                        </a:rPr>
                        <a:t>0,000</a:t>
                      </a:r>
                      <a:r>
                        <a:rPr lang="tr-TR" sz="2000" baseline="30000" dirty="0">
                          <a:solidFill>
                            <a:srgbClr val="FF0000"/>
                          </a:solidFill>
                          <a:effectLst/>
                        </a:rPr>
                        <a:t>**</a:t>
                      </a:r>
                      <a:endParaRPr lang="tr-TR" sz="2800" dirty="0">
                        <a:solidFill>
                          <a:srgbClr val="FF0000"/>
                        </a:solidFill>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0,657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1,523</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520763">
                <a:tc vMerge="1">
                  <a:txBody>
                    <a:bodyPr/>
                    <a:lstStyle/>
                    <a:p>
                      <a:endParaRPr lang="tr-TR"/>
                    </a:p>
                  </a:txBody>
                  <a:tcPr/>
                </a:tc>
                <a:tc>
                  <a:txBody>
                    <a:bodyPr/>
                    <a:lstStyle/>
                    <a:p>
                      <a:pPr>
                        <a:lnSpc>
                          <a:spcPct val="107000"/>
                        </a:lnSpc>
                        <a:spcAft>
                          <a:spcPts val="0"/>
                        </a:spcAft>
                      </a:pPr>
                      <a:r>
                        <a:rPr lang="tr-TR" sz="2000">
                          <a:effectLst/>
                        </a:rPr>
                        <a:t>Rahatlama ve Kaçış</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0,057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1,254</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0,241</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a:effectLst/>
                        </a:rPr>
                        <a:t>0,807</a:t>
                      </a:r>
                      <a:endParaRPr lang="tr-TR" sz="28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algn="ctr">
                        <a:lnSpc>
                          <a:spcPct val="107000"/>
                        </a:lnSpc>
                        <a:spcAft>
                          <a:spcPts val="0"/>
                        </a:spcAft>
                      </a:pPr>
                      <a:r>
                        <a:rPr lang="tr-TR" sz="2000" dirty="0">
                          <a:effectLst/>
                        </a:rPr>
                        <a:t>1,239</a:t>
                      </a:r>
                      <a:endParaRPr lang="tr-TR" sz="28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359034861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1097280" y="66474"/>
            <a:ext cx="10058400" cy="616367"/>
          </a:xfrm>
        </p:spPr>
        <p:txBody>
          <a:bodyPr>
            <a:noAutofit/>
          </a:bodyPr>
          <a:lstStyle/>
          <a:p>
            <a:r>
              <a:rPr lang="tr-TR" sz="3600" b="1" dirty="0"/>
              <a:t>t-testi Sonuçları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2429271259"/>
              </p:ext>
            </p:extLst>
          </p:nvPr>
        </p:nvGraphicFramePr>
        <p:xfrm>
          <a:off x="914400" y="661250"/>
          <a:ext cx="10241280" cy="6323945"/>
        </p:xfrm>
        <a:graphic>
          <a:graphicData uri="http://schemas.openxmlformats.org/drawingml/2006/table">
            <a:tbl>
              <a:tblPr firstRow="1" firstCol="1" bandRow="1">
                <a:tableStyleId>{5C22544A-7EE6-4342-B048-85BDC9FD1C3A}</a:tableStyleId>
              </a:tblPr>
              <a:tblGrid>
                <a:gridCol w="2513243"/>
                <a:gridCol w="1174899"/>
                <a:gridCol w="1350185"/>
                <a:gridCol w="1510076"/>
                <a:gridCol w="1510076"/>
                <a:gridCol w="1176083"/>
                <a:gridCol w="1006718"/>
              </a:tblGrid>
              <a:tr h="257193">
                <a:tc>
                  <a:txBody>
                    <a:bodyPr/>
                    <a:lstStyle/>
                    <a:p>
                      <a:pPr algn="just">
                        <a:lnSpc>
                          <a:spcPct val="107000"/>
                        </a:lnSpc>
                        <a:spcAft>
                          <a:spcPts val="0"/>
                        </a:spcAft>
                      </a:pPr>
                      <a:r>
                        <a:rPr lang="tr-TR" sz="1200" dirty="0">
                          <a:effectLst/>
                        </a:rPr>
                        <a:t>Faktör Boyutları</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200">
                          <a:effectLst/>
                        </a:rPr>
                        <a:t>Cinsiyet</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200">
                          <a:effectLst/>
                        </a:rPr>
                        <a:t>Sayı (N)</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200">
                          <a:effectLst/>
                        </a:rPr>
                        <a:t>A.O. </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200">
                          <a:effectLst/>
                        </a:rPr>
                        <a:t>S.S.</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200">
                          <a:effectLst/>
                        </a:rPr>
                        <a:t>t Değeri</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200">
                          <a:effectLst/>
                        </a:rPr>
                        <a:t>Sig.</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gridSpan="7">
                  <a:txBody>
                    <a:bodyPr/>
                    <a:lstStyle/>
                    <a:p>
                      <a:pPr algn="just">
                        <a:lnSpc>
                          <a:spcPct val="107000"/>
                        </a:lnSpc>
                        <a:spcAft>
                          <a:spcPts val="0"/>
                        </a:spcAft>
                      </a:pPr>
                      <a:r>
                        <a:rPr lang="tr-TR" sz="1200">
                          <a:effectLst/>
                        </a:rPr>
                        <a:t>Çekici Faktörler</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87849">
                <a:tc rowSpan="2">
                  <a:txBody>
                    <a:bodyPr/>
                    <a:lstStyle/>
                    <a:p>
                      <a:pPr>
                        <a:lnSpc>
                          <a:spcPct val="107000"/>
                        </a:lnSpc>
                        <a:spcAft>
                          <a:spcPts val="0"/>
                        </a:spcAft>
                      </a:pPr>
                      <a:r>
                        <a:rPr lang="tr-TR" sz="1400">
                          <a:effectLst/>
                        </a:rPr>
                        <a:t>Doğal Kültürel Çekicilikler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200">
                          <a:effectLst/>
                        </a:rPr>
                        <a:t>Kadın</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200">
                          <a:effectLst/>
                        </a:rPr>
                        <a:t>242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200">
                          <a:effectLst/>
                        </a:rPr>
                        <a:t>3,9851</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200" dirty="0" smtClean="0">
                          <a:effectLst/>
                        </a:rPr>
                        <a:t>0,78054</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-2,434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b="1" dirty="0" smtClean="0">
                          <a:solidFill>
                            <a:srgbClr val="FF0000"/>
                          </a:solidFill>
                          <a:effectLst/>
                        </a:rPr>
                        <a:t>0,016</a:t>
                      </a:r>
                      <a:r>
                        <a:rPr lang="tr-TR" sz="1400" b="1" baseline="30000" dirty="0">
                          <a:solidFill>
                            <a:srgbClr val="FF0000"/>
                          </a:solidFill>
                          <a:effectLst/>
                        </a:rPr>
                        <a:t>*</a:t>
                      </a:r>
                      <a:endParaRPr lang="tr-TR"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a:solidFill>
                            <a:srgbClr val="FF0000"/>
                          </a:solidFill>
                          <a:effectLst/>
                        </a:rPr>
                        <a:t>4,1349</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0,58711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a:effectLst/>
                        </a:rPr>
                        <a:t>Etkinlik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a:effectLst/>
                        </a:rPr>
                        <a:t>242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3,1556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1,16152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-1,037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0,300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3,2610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1,10922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a:effectLst/>
                        </a:rPr>
                        <a:t>Fiyat ve Uygunluk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a:effectLst/>
                        </a:rPr>
                        <a:t>3,8182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0,82083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-,201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0,840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3,8324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0,75323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dirty="0">
                          <a:effectLst/>
                        </a:rPr>
                        <a:t>Kalite Güven</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3,8347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0,91564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-,182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0,856</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3,8488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0,82229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a:effectLst/>
                        </a:rPr>
                        <a:t>Alışveriş</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3,6694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0,96980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-,310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0,757</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3,6964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0,97370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gridSpan="7">
                  <a:txBody>
                    <a:bodyPr/>
                    <a:lstStyle/>
                    <a:p>
                      <a:pPr algn="just">
                        <a:lnSpc>
                          <a:spcPct val="107000"/>
                        </a:lnSpc>
                        <a:spcAft>
                          <a:spcPts val="0"/>
                        </a:spcAft>
                      </a:pPr>
                      <a:r>
                        <a:rPr lang="tr-TR" sz="1400">
                          <a:effectLst/>
                        </a:rPr>
                        <a:t>İtici Faktörler</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87849">
                <a:tc rowSpan="2">
                  <a:txBody>
                    <a:bodyPr/>
                    <a:lstStyle/>
                    <a:p>
                      <a:pPr>
                        <a:lnSpc>
                          <a:spcPct val="107000"/>
                        </a:lnSpc>
                        <a:spcAft>
                          <a:spcPts val="0"/>
                        </a:spcAft>
                      </a:pPr>
                      <a:r>
                        <a:rPr lang="tr-TR" sz="1400">
                          <a:effectLst/>
                        </a:rPr>
                        <a:t>Prestij Bilgi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4,2681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0,60663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-,033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0,974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4,2699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0,61685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a:effectLst/>
                        </a:rPr>
                        <a:t>Keşif</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4,1744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0,63285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,039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0,969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4,1721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0,68411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a:effectLst/>
                        </a:rPr>
                        <a:t>Aile Arkadaş</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3,7169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0,97289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-1,879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0,061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3,8789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0,95401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a:effectLst/>
                        </a:rPr>
                        <a:t>Rahatlama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a:solidFill>
                            <a:srgbClr val="FF0000"/>
                          </a:solidFill>
                          <a:effectLst/>
                        </a:rPr>
                        <a:t>4,2094</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0,67714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2,446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solidFill>
                            <a:srgbClr val="FF0000"/>
                          </a:solidFill>
                          <a:effectLst/>
                        </a:rPr>
                        <a:t>0,014</a:t>
                      </a:r>
                      <a:r>
                        <a:rPr lang="tr-TR" sz="1400" baseline="30000" dirty="0">
                          <a:solidFill>
                            <a:srgbClr val="FF0000"/>
                          </a:solidFill>
                          <a:effectLst/>
                        </a:rPr>
                        <a:t>*</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4,0452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0,81232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gridSpan="7">
                  <a:txBody>
                    <a:bodyPr/>
                    <a:lstStyle/>
                    <a:p>
                      <a:pPr algn="just">
                        <a:lnSpc>
                          <a:spcPct val="107000"/>
                        </a:lnSpc>
                        <a:spcAft>
                          <a:spcPts val="0"/>
                        </a:spcAft>
                      </a:pPr>
                      <a:r>
                        <a:rPr lang="tr-TR" sz="1400">
                          <a:effectLst/>
                        </a:rPr>
                        <a:t>Memnuniyet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r>
              <a:tr h="187849">
                <a:tc rowSpan="2">
                  <a:txBody>
                    <a:bodyPr/>
                    <a:lstStyle/>
                    <a:p>
                      <a:pPr>
                        <a:lnSpc>
                          <a:spcPct val="107000"/>
                        </a:lnSpc>
                        <a:spcAft>
                          <a:spcPts val="0"/>
                        </a:spcAft>
                      </a:pPr>
                      <a:r>
                        <a:rPr lang="tr-TR" sz="1400">
                          <a:effectLst/>
                        </a:rPr>
                        <a:t>Tatmin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3,7452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0,84632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-,700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0,449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3,7959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0,77332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a:effectLst/>
                        </a:rPr>
                        <a:t>Tekrar Ziyaret Niyeti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3,7328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0,84766</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-2,695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0,703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87849">
                <a:tc vMerge="1">
                  <a:txBody>
                    <a:bodyPr/>
                    <a:lstStyle/>
                    <a:p>
                      <a:endParaRPr lang="tr-TR"/>
                    </a:p>
                  </a:txBody>
                  <a:tcPr/>
                </a:tc>
                <a:tc>
                  <a:txBody>
                    <a:bodyPr/>
                    <a:lstStyle/>
                    <a:p>
                      <a:pPr algn="ctr">
                        <a:lnSpc>
                          <a:spcPct val="107000"/>
                        </a:lnSpc>
                        <a:spcAft>
                          <a:spcPts val="0"/>
                        </a:spcAft>
                      </a:pPr>
                      <a:r>
                        <a:rPr lang="tr-TR" sz="1400">
                          <a:effectLst/>
                        </a:rPr>
                        <a:t>Erkek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3,9289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0,78001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r h="187849">
                <a:tc rowSpan="2">
                  <a:txBody>
                    <a:bodyPr/>
                    <a:lstStyle/>
                    <a:p>
                      <a:pPr>
                        <a:lnSpc>
                          <a:spcPct val="107000"/>
                        </a:lnSpc>
                        <a:spcAft>
                          <a:spcPts val="0"/>
                        </a:spcAft>
                      </a:pPr>
                      <a:r>
                        <a:rPr lang="tr-TR" sz="1400" dirty="0">
                          <a:effectLst/>
                        </a:rPr>
                        <a:t>Tavsiye Niyeti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a:txBody>
                    <a:bodyPr/>
                    <a:lstStyle/>
                    <a:p>
                      <a:pPr algn="ctr">
                        <a:lnSpc>
                          <a:spcPct val="107000"/>
                        </a:lnSpc>
                        <a:spcAft>
                          <a:spcPts val="0"/>
                        </a:spcAft>
                      </a:pPr>
                      <a:r>
                        <a:rPr lang="tr-TR" sz="1400">
                          <a:effectLst/>
                        </a:rPr>
                        <a:t>Kadın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242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a:effectLst/>
                        </a:rPr>
                        <a:t>4,2107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400" dirty="0" smtClean="0">
                          <a:effectLst/>
                        </a:rPr>
                        <a:t>0,76467</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rowSpan="2">
                  <a:txBody>
                    <a:bodyPr/>
                    <a:lstStyle/>
                    <a:p>
                      <a:pPr algn="ctr">
                        <a:lnSpc>
                          <a:spcPct val="107000"/>
                        </a:lnSpc>
                        <a:spcAft>
                          <a:spcPts val="0"/>
                        </a:spcAft>
                      </a:pPr>
                      <a:r>
                        <a:rPr lang="tr-TR" sz="1400">
                          <a:effectLst/>
                        </a:rPr>
                        <a:t>,291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c rowSpan="2">
                  <a:txBody>
                    <a:bodyPr/>
                    <a:lstStyle/>
                    <a:p>
                      <a:pPr algn="ctr">
                        <a:lnSpc>
                          <a:spcPct val="107000"/>
                        </a:lnSpc>
                        <a:spcAft>
                          <a:spcPts val="0"/>
                        </a:spcAft>
                      </a:pPr>
                      <a:r>
                        <a:rPr lang="tr-TR" sz="1400" dirty="0" smtClean="0">
                          <a:effectLst/>
                        </a:rPr>
                        <a:t>0,953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nchor="ctr"/>
                </a:tc>
              </a:tr>
              <a:tr h="196546">
                <a:tc vMerge="1">
                  <a:txBody>
                    <a:bodyPr/>
                    <a:lstStyle/>
                    <a:p>
                      <a:endParaRPr lang="tr-TR"/>
                    </a:p>
                  </a:txBody>
                  <a:tcPr/>
                </a:tc>
                <a:tc>
                  <a:txBody>
                    <a:bodyPr/>
                    <a:lstStyle/>
                    <a:p>
                      <a:pPr algn="ctr">
                        <a:lnSpc>
                          <a:spcPct val="107000"/>
                        </a:lnSpc>
                        <a:spcAft>
                          <a:spcPts val="0"/>
                        </a:spcAft>
                      </a:pPr>
                      <a:r>
                        <a:rPr lang="tr-TR" sz="1200" dirty="0">
                          <a:effectLst/>
                        </a:rPr>
                        <a:t>Erkek</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200">
                          <a:effectLst/>
                        </a:rPr>
                        <a:t>258</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200">
                          <a:effectLst/>
                        </a:rPr>
                        <a:t>4,1912</a:t>
                      </a:r>
                      <a:endParaRPr lang="tr-TR" sz="140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a:txBody>
                    <a:bodyPr/>
                    <a:lstStyle/>
                    <a:p>
                      <a:pPr algn="ctr">
                        <a:lnSpc>
                          <a:spcPct val="107000"/>
                        </a:lnSpc>
                        <a:spcAft>
                          <a:spcPts val="0"/>
                        </a:spcAft>
                      </a:pPr>
                      <a:r>
                        <a:rPr lang="tr-TR" sz="1200" dirty="0" smtClean="0">
                          <a:effectLst/>
                        </a:rPr>
                        <a:t>0,73663</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9371" marR="59371"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83851337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3315615851"/>
              </p:ext>
            </p:extLst>
          </p:nvPr>
        </p:nvGraphicFramePr>
        <p:xfrm>
          <a:off x="1205343" y="1737355"/>
          <a:ext cx="9950337" cy="4568797"/>
        </p:xfrm>
        <a:graphic>
          <a:graphicData uri="http://schemas.openxmlformats.org/drawingml/2006/table">
            <a:tbl>
              <a:tblPr firstRow="1" firstCol="1" bandRow="1">
                <a:tableStyleId>{5C22544A-7EE6-4342-B048-85BDC9FD1C3A}</a:tableStyleId>
              </a:tblPr>
              <a:tblGrid>
                <a:gridCol w="2434408"/>
                <a:gridCol w="1219664"/>
                <a:gridCol w="1401629"/>
                <a:gridCol w="1401629"/>
                <a:gridCol w="1401629"/>
                <a:gridCol w="1219664"/>
                <a:gridCol w="871714"/>
              </a:tblGrid>
              <a:tr h="539135">
                <a:tc>
                  <a:txBody>
                    <a:bodyPr/>
                    <a:lstStyle/>
                    <a:p>
                      <a:pPr algn="ctr">
                        <a:lnSpc>
                          <a:spcPct val="107000"/>
                        </a:lnSpc>
                        <a:spcAft>
                          <a:spcPts val="0"/>
                        </a:spcAft>
                      </a:pPr>
                      <a:r>
                        <a:rPr lang="tr-TR" sz="1600" dirty="0">
                          <a:effectLst/>
                        </a:rPr>
                        <a:t>Faktör Boyutları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Yaş</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smtClean="0">
                          <a:effectLst/>
                        </a:rPr>
                        <a:t>Sayı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A.O.</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Std. Sapma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F</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Sig.</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63449">
                <a:tc rowSpan="5">
                  <a:txBody>
                    <a:bodyPr/>
                    <a:lstStyle/>
                    <a:p>
                      <a:pPr>
                        <a:lnSpc>
                          <a:spcPct val="107000"/>
                        </a:lnSpc>
                        <a:spcAft>
                          <a:spcPts val="0"/>
                        </a:spcAft>
                      </a:pPr>
                      <a:r>
                        <a:rPr lang="tr-TR" sz="1600" dirty="0">
                          <a:effectLst/>
                        </a:rPr>
                        <a:t>Tatmin</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smtClean="0">
                          <a:effectLst/>
                        </a:rPr>
                        <a:t>0-18</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effectLst/>
                        </a:rPr>
                        <a:t>65</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00B050"/>
                          </a:solidFill>
                          <a:effectLst/>
                        </a:rPr>
                        <a:t>3,5436</a:t>
                      </a:r>
                      <a:endParaRPr lang="tr-TR" sz="2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600">
                          <a:effectLst/>
                        </a:rPr>
                        <a:t>,94386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a:effectLst/>
                        </a:rPr>
                        <a:t>7,576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dirty="0" smtClean="0">
                          <a:solidFill>
                            <a:srgbClr val="FF0000"/>
                          </a:solidFill>
                          <a:effectLst/>
                        </a:rPr>
                        <a:t>0,000</a:t>
                      </a:r>
                      <a:r>
                        <a:rPr lang="tr-TR" sz="1600" b="1" baseline="30000" dirty="0">
                          <a:solidFill>
                            <a:srgbClr val="FF0000"/>
                          </a:solidFill>
                          <a:effectLst/>
                        </a:rPr>
                        <a:t>*</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63449">
                <a:tc vMerge="1">
                  <a:txBody>
                    <a:bodyPr/>
                    <a:lstStyle/>
                    <a:p>
                      <a:endParaRPr lang="tr-TR"/>
                    </a:p>
                  </a:txBody>
                  <a:tcPr/>
                </a:tc>
                <a:tc>
                  <a:txBody>
                    <a:bodyPr/>
                    <a:lstStyle/>
                    <a:p>
                      <a:pPr algn="ctr">
                        <a:lnSpc>
                          <a:spcPct val="107000"/>
                        </a:lnSpc>
                        <a:spcAft>
                          <a:spcPts val="0"/>
                        </a:spcAft>
                      </a:pPr>
                      <a:r>
                        <a:rPr lang="tr-TR" sz="1600">
                          <a:effectLst/>
                        </a:rPr>
                        <a:t>18-25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51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solidFill>
                            <a:srgbClr val="FF0000"/>
                          </a:solidFill>
                          <a:effectLst/>
                        </a:rPr>
                        <a:t>4,2288</a:t>
                      </a:r>
                      <a:endParaRPr lang="tr-TR"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600">
                          <a:effectLst/>
                        </a:rPr>
                        <a:t>,60549</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600">
                          <a:effectLst/>
                        </a:rPr>
                        <a:t>26-30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85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FF0000"/>
                          </a:solidFill>
                          <a:effectLst/>
                        </a:rPr>
                        <a:t>3,9490</a:t>
                      </a:r>
                      <a:endParaRPr lang="tr-T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600">
                          <a:effectLst/>
                        </a:rPr>
                        <a:t>,68140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600">
                          <a:effectLst/>
                        </a:rPr>
                        <a:t>31-35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dirty="0">
                          <a:effectLst/>
                        </a:rPr>
                        <a:t>111</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3,6547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,75200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600">
                          <a:effectLst/>
                        </a:rPr>
                        <a:t>36+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188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3,7145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,83773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rowSpan="5">
                  <a:txBody>
                    <a:bodyPr/>
                    <a:lstStyle/>
                    <a:p>
                      <a:pPr>
                        <a:lnSpc>
                          <a:spcPct val="107000"/>
                        </a:lnSpc>
                        <a:spcAft>
                          <a:spcPts val="0"/>
                        </a:spcAft>
                      </a:pPr>
                      <a:r>
                        <a:rPr lang="tr-TR" sz="1600" dirty="0" smtClean="0">
                          <a:effectLst/>
                        </a:rPr>
                        <a:t>Tekrar Ziyaret Niyeti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smtClean="0">
                          <a:effectLst/>
                        </a:rPr>
                        <a:t>0-18</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65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solidFill>
                            <a:srgbClr val="00B050"/>
                          </a:solidFill>
                          <a:effectLst/>
                        </a:rPr>
                        <a:t>3,7077</a:t>
                      </a:r>
                      <a:endParaRPr lang="tr-TR"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,90237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600">
                          <a:effectLst/>
                        </a:rPr>
                        <a:t>5,076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dirty="0" smtClean="0">
                          <a:solidFill>
                            <a:srgbClr val="FF0000"/>
                          </a:solidFill>
                          <a:effectLst/>
                        </a:rPr>
                        <a:t>0,001</a:t>
                      </a:r>
                      <a:r>
                        <a:rPr lang="tr-TR" sz="1600" b="1" baseline="30000" dirty="0">
                          <a:solidFill>
                            <a:srgbClr val="FF0000"/>
                          </a:solidFill>
                          <a:effectLst/>
                        </a:rPr>
                        <a:t>*</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63449">
                <a:tc vMerge="1">
                  <a:txBody>
                    <a:bodyPr/>
                    <a:lstStyle/>
                    <a:p>
                      <a:endParaRPr lang="tr-TR"/>
                    </a:p>
                  </a:txBody>
                  <a:tcPr/>
                </a:tc>
                <a:tc>
                  <a:txBody>
                    <a:bodyPr/>
                    <a:lstStyle/>
                    <a:p>
                      <a:pPr algn="ctr">
                        <a:lnSpc>
                          <a:spcPct val="107000"/>
                        </a:lnSpc>
                        <a:spcAft>
                          <a:spcPts val="0"/>
                        </a:spcAft>
                      </a:pPr>
                      <a:r>
                        <a:rPr lang="tr-TR" sz="1600">
                          <a:effectLst/>
                        </a:rPr>
                        <a:t>18-25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51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solidFill>
                            <a:srgbClr val="00B050"/>
                          </a:solidFill>
                          <a:effectLst/>
                        </a:rPr>
                        <a:t>3,4444</a:t>
                      </a:r>
                      <a:endParaRPr lang="tr-TR"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1,01251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600">
                          <a:effectLst/>
                        </a:rPr>
                        <a:t>26-30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85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00B050"/>
                          </a:solidFill>
                          <a:effectLst/>
                        </a:rPr>
                        <a:t>3,7608</a:t>
                      </a:r>
                      <a:endParaRPr lang="tr-TR" sz="2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,72669</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600">
                          <a:effectLst/>
                        </a:rPr>
                        <a:t>31-35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111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solidFill>
                            <a:srgbClr val="FF0000"/>
                          </a:solidFill>
                          <a:effectLst/>
                        </a:rPr>
                        <a:t>3,9429</a:t>
                      </a:r>
                      <a:endParaRPr lang="tr-TR"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,72457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600">
                          <a:effectLst/>
                        </a:rPr>
                        <a:t>36+</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dirty="0">
                          <a:effectLst/>
                        </a:rPr>
                        <a:t>188</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dirty="0">
                          <a:solidFill>
                            <a:srgbClr val="FF0000"/>
                          </a:solidFill>
                          <a:effectLst/>
                        </a:rPr>
                        <a:t>3,9521</a:t>
                      </a:r>
                      <a:endParaRPr lang="tr-T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,78652</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rowSpan="5">
                  <a:txBody>
                    <a:bodyPr/>
                    <a:lstStyle/>
                    <a:p>
                      <a:pPr>
                        <a:lnSpc>
                          <a:spcPct val="107000"/>
                        </a:lnSpc>
                        <a:spcAft>
                          <a:spcPts val="0"/>
                        </a:spcAft>
                      </a:pPr>
                      <a:r>
                        <a:rPr lang="tr-TR" sz="1600" dirty="0" smtClean="0">
                          <a:effectLst/>
                        </a:rPr>
                        <a:t>Tavsiye Niyeti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smtClean="0">
                          <a:effectLst/>
                        </a:rPr>
                        <a:t>0-18</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65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4,1590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,84185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600">
                          <a:effectLst/>
                        </a:rPr>
                        <a:t>1,561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dirty="0" smtClean="0">
                          <a:effectLst/>
                        </a:rPr>
                        <a:t>0,183</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63449">
                <a:tc vMerge="1">
                  <a:txBody>
                    <a:bodyPr/>
                    <a:lstStyle/>
                    <a:p>
                      <a:endParaRPr lang="tr-TR"/>
                    </a:p>
                  </a:txBody>
                  <a:tcPr/>
                </a:tc>
                <a:tc>
                  <a:txBody>
                    <a:bodyPr/>
                    <a:lstStyle/>
                    <a:p>
                      <a:pPr algn="ctr">
                        <a:lnSpc>
                          <a:spcPct val="107000"/>
                        </a:lnSpc>
                        <a:spcAft>
                          <a:spcPts val="0"/>
                        </a:spcAft>
                      </a:pPr>
                      <a:r>
                        <a:rPr lang="tr-TR" sz="1600">
                          <a:effectLst/>
                        </a:rPr>
                        <a:t>18-25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51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4,1634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,67123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600">
                          <a:effectLst/>
                        </a:rPr>
                        <a:t>26-30</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85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4,2314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dirty="0">
                          <a:effectLst/>
                        </a:rPr>
                        <a:t>,68627</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63449">
                <a:tc vMerge="1">
                  <a:txBody>
                    <a:bodyPr/>
                    <a:lstStyle/>
                    <a:p>
                      <a:endParaRPr lang="tr-TR"/>
                    </a:p>
                  </a:txBody>
                  <a:tcPr/>
                </a:tc>
                <a:tc>
                  <a:txBody>
                    <a:bodyPr/>
                    <a:lstStyle/>
                    <a:p>
                      <a:pPr algn="ctr">
                        <a:lnSpc>
                          <a:spcPct val="107000"/>
                        </a:lnSpc>
                        <a:spcAft>
                          <a:spcPts val="0"/>
                        </a:spcAft>
                      </a:pPr>
                      <a:r>
                        <a:rPr lang="tr-TR" sz="1800" dirty="0">
                          <a:effectLst/>
                        </a:rPr>
                        <a:t>31-35</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111</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a:effectLst/>
                        </a:rPr>
                        <a:t>4,3423</a:t>
                      </a:r>
                      <a:endParaRPr lang="tr-TR"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800" dirty="0">
                          <a:effectLst/>
                        </a:rPr>
                        <a:t>,55315</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311328">
                <a:tc vMerge="1">
                  <a:txBody>
                    <a:bodyPr/>
                    <a:lstStyle/>
                    <a:p>
                      <a:endParaRPr lang="tr-TR"/>
                    </a:p>
                  </a:txBody>
                  <a:tcPr/>
                </a:tc>
                <a:tc>
                  <a:txBody>
                    <a:bodyPr/>
                    <a:lstStyle/>
                    <a:p>
                      <a:pPr algn="ctr">
                        <a:lnSpc>
                          <a:spcPct val="107000"/>
                        </a:lnSpc>
                        <a:spcAft>
                          <a:spcPts val="0"/>
                        </a:spcAft>
                      </a:pPr>
                      <a:r>
                        <a:rPr lang="tr-TR" sz="1800" dirty="0">
                          <a:effectLst/>
                        </a:rPr>
                        <a:t>36+</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188</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800" dirty="0">
                          <a:effectLst/>
                        </a:rPr>
                        <a:t>4,1277</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800" dirty="0">
                          <a:effectLst/>
                        </a:rPr>
                        <a:t>,85225</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1995506352"/>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521426547"/>
              </p:ext>
            </p:extLst>
          </p:nvPr>
        </p:nvGraphicFramePr>
        <p:xfrm>
          <a:off x="1205346" y="1839187"/>
          <a:ext cx="9950335" cy="4540824"/>
        </p:xfrm>
        <a:graphic>
          <a:graphicData uri="http://schemas.openxmlformats.org/drawingml/2006/table">
            <a:tbl>
              <a:tblPr firstRow="1" firstCol="1" bandRow="1">
                <a:tableStyleId>{5C22544A-7EE6-4342-B048-85BDC9FD1C3A}</a:tableStyleId>
              </a:tblPr>
              <a:tblGrid>
                <a:gridCol w="2185554"/>
                <a:gridCol w="1675433"/>
                <a:gridCol w="1355567"/>
                <a:gridCol w="1355567"/>
                <a:gridCol w="1355567"/>
                <a:gridCol w="1179580"/>
                <a:gridCol w="843067"/>
              </a:tblGrid>
              <a:tr h="431730">
                <a:tc>
                  <a:txBody>
                    <a:bodyPr/>
                    <a:lstStyle/>
                    <a:p>
                      <a:pPr algn="ctr">
                        <a:lnSpc>
                          <a:spcPct val="107000"/>
                        </a:lnSpc>
                        <a:spcAft>
                          <a:spcPts val="0"/>
                        </a:spcAft>
                      </a:pPr>
                      <a:r>
                        <a:rPr lang="tr-TR" sz="1400" dirty="0">
                          <a:effectLst/>
                        </a:rPr>
                        <a:t>Faktör Boyutları</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Konaklama Türü</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dirty="0">
                          <a:effectLst/>
                        </a:rPr>
                        <a:t>Sayı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A.O.</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Std. Sapma</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F</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Sig.</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10965">
                <a:tc rowSpan="6">
                  <a:txBody>
                    <a:bodyPr/>
                    <a:lstStyle/>
                    <a:p>
                      <a:pPr>
                        <a:lnSpc>
                          <a:spcPct val="107000"/>
                        </a:lnSpc>
                        <a:spcAft>
                          <a:spcPts val="0"/>
                        </a:spcAft>
                      </a:pPr>
                      <a:r>
                        <a:rPr lang="tr-TR" sz="1400" dirty="0">
                          <a:effectLst/>
                        </a:rPr>
                        <a:t>Tatmin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1-2-3 Yıldız</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65</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dirty="0">
                          <a:solidFill>
                            <a:srgbClr val="00B050"/>
                          </a:solidFill>
                          <a:effectLst/>
                        </a:rPr>
                        <a:t>3,5179</a:t>
                      </a:r>
                      <a:endParaRPr lang="tr-TR" sz="1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400" dirty="0" smtClean="0">
                          <a:effectLst/>
                        </a:rPr>
                        <a:t>0,66414</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6">
                  <a:txBody>
                    <a:bodyPr/>
                    <a:lstStyle/>
                    <a:p>
                      <a:pPr algn="ctr">
                        <a:lnSpc>
                          <a:spcPct val="107000"/>
                        </a:lnSpc>
                        <a:spcAft>
                          <a:spcPts val="0"/>
                        </a:spcAft>
                      </a:pPr>
                      <a:r>
                        <a:rPr lang="tr-TR" sz="1400">
                          <a:effectLst/>
                        </a:rPr>
                        <a:t>6,289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6">
                  <a:txBody>
                    <a:bodyPr/>
                    <a:lstStyle/>
                    <a:p>
                      <a:pPr algn="ctr">
                        <a:lnSpc>
                          <a:spcPct val="107000"/>
                        </a:lnSpc>
                        <a:spcAft>
                          <a:spcPts val="0"/>
                        </a:spcAft>
                      </a:pPr>
                      <a:r>
                        <a:rPr lang="tr-TR" sz="1400" dirty="0" smtClean="0">
                          <a:solidFill>
                            <a:srgbClr val="FF0000"/>
                          </a:solidFill>
                          <a:effectLst/>
                        </a:rPr>
                        <a:t>0,000</a:t>
                      </a:r>
                      <a:r>
                        <a:rPr lang="tr-TR" sz="1400" baseline="30000" dirty="0">
                          <a:solidFill>
                            <a:srgbClr val="FF0000"/>
                          </a:solidFill>
                          <a:effectLst/>
                        </a:rPr>
                        <a:t>*</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10965">
                <a:tc vMerge="1">
                  <a:txBody>
                    <a:bodyPr/>
                    <a:lstStyle/>
                    <a:p>
                      <a:endParaRPr lang="tr-TR"/>
                    </a:p>
                  </a:txBody>
                  <a:tcPr/>
                </a:tc>
                <a:tc>
                  <a:txBody>
                    <a:bodyPr/>
                    <a:lstStyle/>
                    <a:p>
                      <a:pPr algn="ctr">
                        <a:lnSpc>
                          <a:spcPct val="107000"/>
                        </a:lnSpc>
                        <a:spcAft>
                          <a:spcPts val="0"/>
                        </a:spcAft>
                      </a:pPr>
                      <a:r>
                        <a:rPr lang="tr-TR" sz="1400">
                          <a:effectLst/>
                        </a:rPr>
                        <a:t>4-5 Yıldız</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359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3,7289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400" dirty="0" smtClean="0">
                          <a:effectLst/>
                        </a:rPr>
                        <a:t>0,83277</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Tatil Köyü</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12</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4,2222</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400" dirty="0" smtClean="0">
                          <a:effectLst/>
                        </a:rPr>
                        <a:t>0,53811</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Butik Otel</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7</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dirty="0">
                          <a:solidFill>
                            <a:srgbClr val="FF0000"/>
                          </a:solidFill>
                          <a:effectLst/>
                        </a:rPr>
                        <a:t>4,5714</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400" dirty="0" smtClean="0">
                          <a:effectLst/>
                        </a:rPr>
                        <a:t>0,46004</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Apart/Daire</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41</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dirty="0">
                          <a:solidFill>
                            <a:srgbClr val="FF0000"/>
                          </a:solidFill>
                          <a:effectLst/>
                        </a:rPr>
                        <a:t>4,1789</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0,70355</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dirty="0">
                          <a:effectLst/>
                        </a:rPr>
                        <a:t>Pansiyon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16</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4,0208</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0,64943</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rowSpan="6">
                  <a:txBody>
                    <a:bodyPr/>
                    <a:lstStyle/>
                    <a:p>
                      <a:pPr>
                        <a:lnSpc>
                          <a:spcPct val="107000"/>
                        </a:lnSpc>
                        <a:spcAft>
                          <a:spcPts val="0"/>
                        </a:spcAft>
                      </a:pPr>
                      <a:r>
                        <a:rPr lang="tr-TR" sz="1400" dirty="0" smtClean="0">
                          <a:effectLst/>
                        </a:rPr>
                        <a:t>Tekrar Ziyaret Niyeti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1-2-3 Yıldız</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65</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dirty="0">
                          <a:solidFill>
                            <a:srgbClr val="00B050"/>
                          </a:solidFill>
                          <a:effectLst/>
                        </a:rPr>
                        <a:t>3,6923</a:t>
                      </a:r>
                      <a:endParaRPr lang="tr-TR" sz="1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0,85046</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6">
                  <a:txBody>
                    <a:bodyPr/>
                    <a:lstStyle/>
                    <a:p>
                      <a:pPr algn="ctr">
                        <a:lnSpc>
                          <a:spcPct val="107000"/>
                        </a:lnSpc>
                        <a:spcAft>
                          <a:spcPts val="0"/>
                        </a:spcAft>
                      </a:pPr>
                      <a:r>
                        <a:rPr lang="tr-TR" sz="1400">
                          <a:effectLst/>
                        </a:rPr>
                        <a:t>7,839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6">
                  <a:txBody>
                    <a:bodyPr/>
                    <a:lstStyle/>
                    <a:p>
                      <a:pPr algn="ctr">
                        <a:lnSpc>
                          <a:spcPct val="107000"/>
                        </a:lnSpc>
                        <a:spcAft>
                          <a:spcPts val="0"/>
                        </a:spcAft>
                      </a:pPr>
                      <a:r>
                        <a:rPr lang="tr-TR" sz="1400" dirty="0" smtClean="0">
                          <a:solidFill>
                            <a:srgbClr val="FF0000"/>
                          </a:solidFill>
                          <a:effectLst/>
                        </a:rPr>
                        <a:t>0,000</a:t>
                      </a:r>
                      <a:r>
                        <a:rPr lang="tr-TR" sz="1400" baseline="30000" dirty="0">
                          <a:solidFill>
                            <a:srgbClr val="FF0000"/>
                          </a:solidFill>
                          <a:effectLst/>
                        </a:rPr>
                        <a:t>*</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10965">
                <a:tc vMerge="1">
                  <a:txBody>
                    <a:bodyPr/>
                    <a:lstStyle/>
                    <a:p>
                      <a:endParaRPr lang="tr-TR"/>
                    </a:p>
                  </a:txBody>
                  <a:tcPr/>
                </a:tc>
                <a:tc>
                  <a:txBody>
                    <a:bodyPr/>
                    <a:lstStyle/>
                    <a:p>
                      <a:pPr algn="ctr">
                        <a:lnSpc>
                          <a:spcPct val="107000"/>
                        </a:lnSpc>
                        <a:spcAft>
                          <a:spcPts val="0"/>
                        </a:spcAft>
                      </a:pPr>
                      <a:r>
                        <a:rPr lang="tr-TR" sz="1400">
                          <a:effectLst/>
                        </a:rPr>
                        <a:t>4-5 Yıldız</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359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dirty="0">
                          <a:solidFill>
                            <a:srgbClr val="00B050"/>
                          </a:solidFill>
                          <a:effectLst/>
                        </a:rPr>
                        <a:t>3,9313</a:t>
                      </a:r>
                      <a:endParaRPr lang="tr-TR" sz="1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0,77771</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Tatil Köyü</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12</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3,6111</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a:effectLst/>
                        </a:rPr>
                        <a:t>1,06205</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Butik Otel</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dirty="0">
                          <a:effectLst/>
                        </a:rPr>
                        <a:t>7</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4,1429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0,63413</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Apart/Daire</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41</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3,6179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0,82179</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Pansiyon</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16</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dirty="0">
                          <a:solidFill>
                            <a:srgbClr val="FF0000"/>
                          </a:solidFill>
                          <a:effectLst/>
                        </a:rPr>
                        <a:t>2,8125</a:t>
                      </a:r>
                      <a:endParaRPr lang="tr-TR"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0,58333</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rowSpan="6">
                  <a:txBody>
                    <a:bodyPr/>
                    <a:lstStyle/>
                    <a:p>
                      <a:pPr>
                        <a:lnSpc>
                          <a:spcPct val="107000"/>
                        </a:lnSpc>
                        <a:spcAft>
                          <a:spcPts val="0"/>
                        </a:spcAft>
                      </a:pPr>
                      <a:r>
                        <a:rPr lang="tr-TR" sz="1400" dirty="0" smtClean="0">
                          <a:effectLst/>
                        </a:rPr>
                        <a:t>Tavsiye Niyeti</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1-2-3 Yıldız</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65</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4,2513</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0,64826</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6">
                  <a:txBody>
                    <a:bodyPr/>
                    <a:lstStyle/>
                    <a:p>
                      <a:pPr algn="ctr">
                        <a:lnSpc>
                          <a:spcPct val="107000"/>
                        </a:lnSpc>
                        <a:spcAft>
                          <a:spcPts val="0"/>
                        </a:spcAft>
                      </a:pPr>
                      <a:r>
                        <a:rPr lang="tr-TR" sz="1400" dirty="0" smtClean="0">
                          <a:effectLst/>
                        </a:rPr>
                        <a:t>0,861</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6">
                  <a:txBody>
                    <a:bodyPr/>
                    <a:lstStyle/>
                    <a:p>
                      <a:pPr algn="ctr">
                        <a:lnSpc>
                          <a:spcPct val="107000"/>
                        </a:lnSpc>
                        <a:spcAft>
                          <a:spcPts val="0"/>
                        </a:spcAft>
                      </a:pPr>
                      <a:r>
                        <a:rPr lang="tr-TR" sz="1400" dirty="0" smtClean="0">
                          <a:effectLst/>
                        </a:rPr>
                        <a:t>0,507</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10965">
                <a:tc vMerge="1">
                  <a:txBody>
                    <a:bodyPr/>
                    <a:lstStyle/>
                    <a:p>
                      <a:endParaRPr lang="tr-TR"/>
                    </a:p>
                  </a:txBody>
                  <a:tcPr/>
                </a:tc>
                <a:tc>
                  <a:txBody>
                    <a:bodyPr/>
                    <a:lstStyle/>
                    <a:p>
                      <a:pPr algn="ctr">
                        <a:lnSpc>
                          <a:spcPct val="107000"/>
                        </a:lnSpc>
                        <a:spcAft>
                          <a:spcPts val="0"/>
                        </a:spcAft>
                      </a:pPr>
                      <a:r>
                        <a:rPr lang="tr-TR" sz="1400">
                          <a:effectLst/>
                        </a:rPr>
                        <a:t>4-5 Yıldız</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359</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4,2173</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0,73307</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Tatil Köyü</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12</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4,0000</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0,81650</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Butik Otel</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7</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400">
                          <a:effectLst/>
                        </a:rPr>
                        <a:t>4,4286</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smtClean="0">
                          <a:effectLst/>
                        </a:rPr>
                        <a:t>00,56811</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Apart/Daire</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41</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4,0732</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a:effectLst/>
                        </a:rPr>
                        <a:t>1,01520</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0965">
                <a:tc vMerge="1">
                  <a:txBody>
                    <a:bodyPr/>
                    <a:lstStyle/>
                    <a:p>
                      <a:endParaRPr lang="tr-TR"/>
                    </a:p>
                  </a:txBody>
                  <a:tcPr/>
                </a:tc>
                <a:tc>
                  <a:txBody>
                    <a:bodyPr/>
                    <a:lstStyle/>
                    <a:p>
                      <a:pPr algn="ctr">
                        <a:lnSpc>
                          <a:spcPct val="107000"/>
                        </a:lnSpc>
                        <a:spcAft>
                          <a:spcPts val="0"/>
                        </a:spcAft>
                      </a:pPr>
                      <a:r>
                        <a:rPr lang="tr-TR" sz="1400">
                          <a:effectLst/>
                        </a:rPr>
                        <a:t>Pansiyon</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16</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4,0000</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a:effectLst/>
                        </a:rPr>
                        <a:t>,74037</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54580571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3906642822"/>
              </p:ext>
            </p:extLst>
          </p:nvPr>
        </p:nvGraphicFramePr>
        <p:xfrm>
          <a:off x="1205346" y="1839192"/>
          <a:ext cx="9950335" cy="4417798"/>
        </p:xfrm>
        <a:graphic>
          <a:graphicData uri="http://schemas.openxmlformats.org/drawingml/2006/table">
            <a:tbl>
              <a:tblPr firstRow="1" firstCol="1" bandRow="1">
                <a:tableStyleId>{5C22544A-7EE6-4342-B048-85BDC9FD1C3A}</a:tableStyleId>
              </a:tblPr>
              <a:tblGrid>
                <a:gridCol w="2185554"/>
                <a:gridCol w="1675433"/>
                <a:gridCol w="1355567"/>
                <a:gridCol w="1355567"/>
                <a:gridCol w="1355567"/>
                <a:gridCol w="1179580"/>
                <a:gridCol w="843067"/>
              </a:tblGrid>
              <a:tr h="503968">
                <a:tc>
                  <a:txBody>
                    <a:bodyPr/>
                    <a:lstStyle/>
                    <a:p>
                      <a:pPr algn="ctr">
                        <a:lnSpc>
                          <a:spcPct val="107000"/>
                        </a:lnSpc>
                        <a:spcAft>
                          <a:spcPts val="0"/>
                        </a:spcAft>
                      </a:pPr>
                      <a:r>
                        <a:rPr lang="tr-TR" sz="1600" dirty="0">
                          <a:effectLst/>
                        </a:rPr>
                        <a:t>Faktör Boyutları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Eğitim Durumu</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effectLst/>
                        </a:rPr>
                        <a:t>Sayı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A.O.</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Std. Sapma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F</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Sig.</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46264">
                <a:tc rowSpan="5">
                  <a:txBody>
                    <a:bodyPr/>
                    <a:lstStyle/>
                    <a:p>
                      <a:pPr>
                        <a:lnSpc>
                          <a:spcPct val="107000"/>
                        </a:lnSpc>
                        <a:spcAft>
                          <a:spcPts val="0"/>
                        </a:spcAft>
                      </a:pPr>
                      <a:r>
                        <a:rPr lang="tr-TR" sz="1600">
                          <a:effectLst/>
                        </a:rPr>
                        <a:t>Tatmin</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İlköğretim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00B050"/>
                          </a:solidFill>
                          <a:effectLst/>
                        </a:rPr>
                        <a:t>4,1111</a:t>
                      </a:r>
                      <a:endParaRPr lang="tr-TR" sz="2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600">
                          <a:effectLst/>
                        </a:rPr>
                        <a:t>,59004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a:effectLst/>
                        </a:rPr>
                        <a:t>19,241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dirty="0" smtClean="0">
                          <a:solidFill>
                            <a:srgbClr val="FF0000"/>
                          </a:solidFill>
                          <a:effectLst/>
                        </a:rPr>
                        <a:t>0,000</a:t>
                      </a:r>
                      <a:r>
                        <a:rPr lang="tr-TR" sz="1600" b="1" baseline="30000" dirty="0">
                          <a:solidFill>
                            <a:srgbClr val="FF0000"/>
                          </a:solidFill>
                          <a:effectLst/>
                        </a:rPr>
                        <a:t>*</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46264">
                <a:tc vMerge="1">
                  <a:txBody>
                    <a:bodyPr/>
                    <a:lstStyle/>
                    <a:p>
                      <a:endParaRPr lang="tr-TR"/>
                    </a:p>
                  </a:txBody>
                  <a:tcPr/>
                </a:tc>
                <a:tc>
                  <a:txBody>
                    <a:bodyPr/>
                    <a:lstStyle/>
                    <a:p>
                      <a:pPr algn="ctr">
                        <a:lnSpc>
                          <a:spcPct val="107000"/>
                        </a:lnSpc>
                        <a:spcAft>
                          <a:spcPts val="0"/>
                        </a:spcAft>
                      </a:pPr>
                      <a:r>
                        <a:rPr lang="tr-TR" sz="1600">
                          <a:effectLst/>
                        </a:rPr>
                        <a:t>Lise</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138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solidFill>
                            <a:srgbClr val="FF0000"/>
                          </a:solidFill>
                          <a:effectLst/>
                        </a:rPr>
                        <a:t>3,5411</a:t>
                      </a:r>
                      <a:endParaRPr lang="tr-TR"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600">
                          <a:effectLst/>
                        </a:rPr>
                        <a:t>,86023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Ön 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174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FF0000"/>
                          </a:solidFill>
                          <a:effectLst/>
                        </a:rPr>
                        <a:t>3,5479</a:t>
                      </a:r>
                      <a:endParaRPr lang="tr-T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600">
                          <a:effectLst/>
                        </a:rPr>
                        <a:t>,70411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4,1965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600">
                          <a:effectLst/>
                        </a:rPr>
                        <a:t>,62289</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Lisansüstü</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3,9697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1,07485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rowSpan="5">
                  <a:txBody>
                    <a:bodyPr/>
                    <a:lstStyle/>
                    <a:p>
                      <a:pPr>
                        <a:lnSpc>
                          <a:spcPct val="107000"/>
                        </a:lnSpc>
                        <a:spcAft>
                          <a:spcPts val="0"/>
                        </a:spcAft>
                      </a:pPr>
                      <a:r>
                        <a:rPr lang="tr-TR" sz="1600" dirty="0" smtClean="0">
                          <a:effectLst/>
                        </a:rPr>
                        <a:t>Tekrar Ziyaret Niyeti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İlköğretim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00B050"/>
                          </a:solidFill>
                          <a:effectLst/>
                        </a:rPr>
                        <a:t>3,2857</a:t>
                      </a:r>
                      <a:endParaRPr lang="tr-TR" sz="2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1,12687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600">
                          <a:effectLst/>
                        </a:rPr>
                        <a:t>8,555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dirty="0" smtClean="0">
                          <a:solidFill>
                            <a:srgbClr val="FF0000"/>
                          </a:solidFill>
                          <a:effectLst/>
                        </a:rPr>
                        <a:t>0,000</a:t>
                      </a:r>
                      <a:r>
                        <a:rPr lang="tr-TR" sz="1600" b="1" baseline="30000" dirty="0">
                          <a:solidFill>
                            <a:srgbClr val="FF0000"/>
                          </a:solidFill>
                          <a:effectLst/>
                        </a:rPr>
                        <a:t>*</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46264">
                <a:tc vMerge="1">
                  <a:txBody>
                    <a:bodyPr/>
                    <a:lstStyle/>
                    <a:p>
                      <a:endParaRPr lang="tr-TR"/>
                    </a:p>
                  </a:txBody>
                  <a:tcPr/>
                </a:tc>
                <a:tc>
                  <a:txBody>
                    <a:bodyPr/>
                    <a:lstStyle/>
                    <a:p>
                      <a:pPr algn="ctr">
                        <a:lnSpc>
                          <a:spcPct val="107000"/>
                        </a:lnSpc>
                        <a:spcAft>
                          <a:spcPts val="0"/>
                        </a:spcAft>
                      </a:pPr>
                      <a:r>
                        <a:rPr lang="tr-TR" sz="1600">
                          <a:effectLst/>
                        </a:rPr>
                        <a:t>Lise</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138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effectLst/>
                        </a:rPr>
                        <a:t>4,0072</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,68641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Ön 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174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solidFill>
                            <a:srgbClr val="FF0000"/>
                          </a:solidFill>
                          <a:effectLst/>
                        </a:rPr>
                        <a:t>3,9713</a:t>
                      </a:r>
                      <a:endParaRPr lang="tr-TR" sz="20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,63393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FF0000"/>
                          </a:solidFill>
                          <a:effectLst/>
                        </a:rPr>
                        <a:t>3,6144</a:t>
                      </a:r>
                      <a:endParaRPr lang="tr-T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,93378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Lisansüstü</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3,6263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1,07934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rowSpan="5">
                  <a:txBody>
                    <a:bodyPr/>
                    <a:lstStyle/>
                    <a:p>
                      <a:pPr>
                        <a:lnSpc>
                          <a:spcPct val="107000"/>
                        </a:lnSpc>
                        <a:spcAft>
                          <a:spcPts val="0"/>
                        </a:spcAft>
                      </a:pPr>
                      <a:r>
                        <a:rPr lang="tr-TR" sz="1600" dirty="0" smtClean="0">
                          <a:effectLst/>
                        </a:rPr>
                        <a:t>Tavsiye Niyeti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İlköğretim</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21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solidFill>
                            <a:srgbClr val="00B050"/>
                          </a:solidFill>
                          <a:effectLst/>
                        </a:rPr>
                        <a:t>4,2857</a:t>
                      </a:r>
                      <a:endParaRPr lang="tr-TR"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,66904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600">
                          <a:effectLst/>
                        </a:rPr>
                        <a:t>2,907</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dirty="0" smtClean="0">
                          <a:solidFill>
                            <a:srgbClr val="FF0000"/>
                          </a:solidFill>
                          <a:effectLst/>
                        </a:rPr>
                        <a:t>0,021</a:t>
                      </a:r>
                      <a:r>
                        <a:rPr lang="tr-TR" sz="1600" b="1" baseline="30000" dirty="0">
                          <a:solidFill>
                            <a:srgbClr val="FF0000"/>
                          </a:solidFill>
                          <a:effectLst/>
                        </a:rPr>
                        <a:t>*</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46264">
                <a:tc vMerge="1">
                  <a:txBody>
                    <a:bodyPr/>
                    <a:lstStyle/>
                    <a:p>
                      <a:endParaRPr lang="tr-TR"/>
                    </a:p>
                  </a:txBody>
                  <a:tcPr/>
                </a:tc>
                <a:tc>
                  <a:txBody>
                    <a:bodyPr/>
                    <a:lstStyle/>
                    <a:p>
                      <a:pPr algn="ctr">
                        <a:lnSpc>
                          <a:spcPct val="107000"/>
                        </a:lnSpc>
                        <a:spcAft>
                          <a:spcPts val="0"/>
                        </a:spcAft>
                      </a:pPr>
                      <a:r>
                        <a:rPr lang="tr-TR" sz="1600">
                          <a:effectLst/>
                        </a:rPr>
                        <a:t>Lise</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138</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solidFill>
                            <a:srgbClr val="00B050"/>
                          </a:solidFill>
                          <a:effectLst/>
                        </a:rPr>
                        <a:t>4,1304</a:t>
                      </a:r>
                      <a:endParaRPr lang="tr-TR" sz="20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,80995</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Ön 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174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00B050"/>
                          </a:solidFill>
                          <a:effectLst/>
                        </a:rPr>
                        <a:t>4,2261</a:t>
                      </a:r>
                      <a:endParaRPr lang="tr-TR" sz="2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,73711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Lisans</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134</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a:solidFill>
                            <a:srgbClr val="FF0000"/>
                          </a:solidFill>
                          <a:effectLst/>
                        </a:rPr>
                        <a:t>4,3109</a:t>
                      </a:r>
                      <a:endParaRPr lang="tr-TR" sz="20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a:effectLst/>
                        </a:rPr>
                        <a:t>,56521</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46264">
                <a:tc vMerge="1">
                  <a:txBody>
                    <a:bodyPr/>
                    <a:lstStyle/>
                    <a:p>
                      <a:endParaRPr lang="tr-TR"/>
                    </a:p>
                  </a:txBody>
                  <a:tcPr/>
                </a:tc>
                <a:tc>
                  <a:txBody>
                    <a:bodyPr/>
                    <a:lstStyle/>
                    <a:p>
                      <a:pPr algn="ctr">
                        <a:lnSpc>
                          <a:spcPct val="107000"/>
                        </a:lnSpc>
                        <a:spcAft>
                          <a:spcPts val="0"/>
                        </a:spcAft>
                      </a:pPr>
                      <a:r>
                        <a:rPr lang="tr-TR" sz="1600">
                          <a:effectLst/>
                        </a:rPr>
                        <a:t>Lisansüstü</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a:effectLst/>
                        </a:rPr>
                        <a:t>33</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600" dirty="0">
                          <a:solidFill>
                            <a:srgbClr val="00B050"/>
                          </a:solidFill>
                          <a:effectLst/>
                        </a:rPr>
                        <a:t>3,8586</a:t>
                      </a:r>
                      <a:endParaRPr lang="tr-TR" sz="20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600" dirty="0">
                          <a:effectLst/>
                        </a:rPr>
                        <a:t>1,09934</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268570403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294808388"/>
              </p:ext>
            </p:extLst>
          </p:nvPr>
        </p:nvGraphicFramePr>
        <p:xfrm>
          <a:off x="1205346" y="1818408"/>
          <a:ext cx="9950335" cy="4526711"/>
        </p:xfrm>
        <a:graphic>
          <a:graphicData uri="http://schemas.openxmlformats.org/drawingml/2006/table">
            <a:tbl>
              <a:tblPr firstRow="1" firstCol="1" bandRow="1">
                <a:tableStyleId>{5C22544A-7EE6-4342-B048-85BDC9FD1C3A}</a:tableStyleId>
              </a:tblPr>
              <a:tblGrid>
                <a:gridCol w="2185554"/>
                <a:gridCol w="1675433"/>
                <a:gridCol w="1355567"/>
                <a:gridCol w="1355567"/>
                <a:gridCol w="1355567"/>
                <a:gridCol w="1179580"/>
                <a:gridCol w="843067"/>
              </a:tblGrid>
              <a:tr h="343364">
                <a:tc>
                  <a:txBody>
                    <a:bodyPr/>
                    <a:lstStyle/>
                    <a:p>
                      <a:pPr algn="ctr">
                        <a:lnSpc>
                          <a:spcPct val="107000"/>
                        </a:lnSpc>
                        <a:spcAft>
                          <a:spcPts val="0"/>
                        </a:spcAft>
                      </a:pPr>
                      <a:r>
                        <a:rPr lang="tr-TR" sz="1600" dirty="0">
                          <a:effectLst/>
                        </a:rPr>
                        <a:t>Faktör Boyutları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Eğitim Durumu</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dirty="0" smtClean="0">
                          <a:effectLst/>
                        </a:rPr>
                        <a:t>Sayı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A.O.</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Std. Sapma</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F</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600">
                          <a:effectLst/>
                        </a:rPr>
                        <a:t>Sig.</a:t>
                      </a:r>
                      <a:endParaRPr lang="tr-T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15380">
                <a:tc rowSpan="5">
                  <a:txBody>
                    <a:bodyPr/>
                    <a:lstStyle/>
                    <a:p>
                      <a:pPr>
                        <a:lnSpc>
                          <a:spcPct val="107000"/>
                        </a:lnSpc>
                        <a:spcAft>
                          <a:spcPts val="0"/>
                        </a:spcAft>
                      </a:pPr>
                      <a:r>
                        <a:rPr lang="tr-TR" sz="1200">
                          <a:effectLst/>
                        </a:rPr>
                        <a:t>Prestij Bilgi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effectLst/>
                        </a:rPr>
                        <a:t>İlköğretim</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effectLst/>
                        </a:rPr>
                        <a:t>21</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3,9643</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dirty="0">
                          <a:effectLst/>
                        </a:rPr>
                        <a:t>,90583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a:effectLst/>
                        </a:rPr>
                        <a:t>4,928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b="1" dirty="0" smtClean="0">
                          <a:solidFill>
                            <a:srgbClr val="FF0000"/>
                          </a:solidFill>
                          <a:effectLst/>
                        </a:rPr>
                        <a:t>0,001</a:t>
                      </a:r>
                      <a:r>
                        <a:rPr lang="tr-TR" sz="1200" b="1" baseline="30000" dirty="0">
                          <a:solidFill>
                            <a:srgbClr val="FF0000"/>
                          </a:solidFill>
                          <a:effectLst/>
                        </a:rPr>
                        <a:t>*</a:t>
                      </a:r>
                      <a:endParaRPr lang="tr-TR"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7312">
                <a:tc vMerge="1">
                  <a:txBody>
                    <a:bodyPr/>
                    <a:lstStyle/>
                    <a:p>
                      <a:endParaRPr lang="tr-TR"/>
                    </a:p>
                  </a:txBody>
                  <a:tcPr/>
                </a:tc>
                <a:tc>
                  <a:txBody>
                    <a:bodyPr/>
                    <a:lstStyle/>
                    <a:p>
                      <a:pPr algn="ctr">
                        <a:lnSpc>
                          <a:spcPct val="107000"/>
                        </a:lnSpc>
                        <a:spcAft>
                          <a:spcPts val="0"/>
                        </a:spcAft>
                      </a:pPr>
                      <a:r>
                        <a:rPr lang="tr-TR" sz="1200">
                          <a:effectLst/>
                        </a:rPr>
                        <a:t>Lise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138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4,1549</a:t>
                      </a: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,72833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Ön Lisans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174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4,4080</a:t>
                      </a: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,45774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Lisans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134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4,2537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,59662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Lisansüstü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33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4,2689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,45621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rowSpan="5">
                  <a:txBody>
                    <a:bodyPr/>
                    <a:lstStyle/>
                    <a:p>
                      <a:pPr>
                        <a:lnSpc>
                          <a:spcPct val="107000"/>
                        </a:lnSpc>
                        <a:spcAft>
                          <a:spcPts val="0"/>
                        </a:spcAft>
                      </a:pPr>
                      <a:r>
                        <a:rPr lang="tr-TR" sz="1200" dirty="0">
                          <a:effectLst/>
                        </a:rPr>
                        <a:t>Keşif</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İlköğretim</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effectLst/>
                        </a:rPr>
                        <a:t>21</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3,7238</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1,04015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10,747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b="1" dirty="0" smtClean="0">
                          <a:solidFill>
                            <a:srgbClr val="FF0000"/>
                          </a:solidFill>
                          <a:effectLst/>
                        </a:rPr>
                        <a:t>0,000</a:t>
                      </a:r>
                      <a:r>
                        <a:rPr lang="tr-TR" sz="1200" b="1" baseline="30000" dirty="0">
                          <a:solidFill>
                            <a:srgbClr val="FF0000"/>
                          </a:solidFill>
                          <a:effectLst/>
                        </a:rPr>
                        <a:t>*</a:t>
                      </a:r>
                      <a:endParaRPr lang="tr-TR"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7312">
                <a:tc vMerge="1">
                  <a:txBody>
                    <a:bodyPr/>
                    <a:lstStyle/>
                    <a:p>
                      <a:endParaRPr lang="tr-TR"/>
                    </a:p>
                  </a:txBody>
                  <a:tcPr/>
                </a:tc>
                <a:tc>
                  <a:txBody>
                    <a:bodyPr/>
                    <a:lstStyle/>
                    <a:p>
                      <a:pPr algn="ctr">
                        <a:lnSpc>
                          <a:spcPct val="107000"/>
                        </a:lnSpc>
                        <a:spcAft>
                          <a:spcPts val="0"/>
                        </a:spcAft>
                      </a:pPr>
                      <a:r>
                        <a:rPr lang="tr-TR" sz="1200">
                          <a:effectLst/>
                        </a:rPr>
                        <a:t>Lise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138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4,1565</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,67607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Ön Lisans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174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4,3897</a:t>
                      </a: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,59410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dirty="0">
                          <a:effectLst/>
                        </a:rPr>
                        <a:t>Lisans</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134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solidFill>
                            <a:srgbClr val="00B050"/>
                          </a:solidFill>
                          <a:effectLst/>
                        </a:rPr>
                        <a:t>4,0537</a:t>
                      </a:r>
                      <a:endParaRPr lang="tr-TR"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,55720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Lisansüstü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33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solidFill>
                            <a:srgbClr val="00B050"/>
                          </a:solidFill>
                          <a:effectLst/>
                        </a:rPr>
                        <a:t>3,8727</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,63407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rowSpan="5">
                  <a:txBody>
                    <a:bodyPr/>
                    <a:lstStyle/>
                    <a:p>
                      <a:pPr>
                        <a:lnSpc>
                          <a:spcPct val="107000"/>
                        </a:lnSpc>
                        <a:spcAft>
                          <a:spcPts val="0"/>
                        </a:spcAft>
                      </a:pPr>
                      <a:r>
                        <a:rPr lang="tr-TR" sz="1200" dirty="0" smtClean="0">
                          <a:effectLst/>
                        </a:rPr>
                        <a:t>Aile ve Arkadaşlar ile Birlikte Olmak</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İlköğretim</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21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solidFill>
                            <a:srgbClr val="00B050"/>
                          </a:solidFill>
                          <a:effectLst/>
                        </a:rPr>
                        <a:t>3,4286</a:t>
                      </a:r>
                      <a:endParaRPr lang="tr-TR" sz="12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1,01594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54,362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b="1" dirty="0" smtClean="0">
                          <a:solidFill>
                            <a:srgbClr val="FF0000"/>
                          </a:solidFill>
                          <a:effectLst/>
                        </a:rPr>
                        <a:t>0,000</a:t>
                      </a:r>
                      <a:r>
                        <a:rPr lang="tr-TR" sz="1200" b="1" baseline="30000" dirty="0">
                          <a:solidFill>
                            <a:srgbClr val="FF0000"/>
                          </a:solidFill>
                          <a:effectLst/>
                        </a:rPr>
                        <a:t>*</a:t>
                      </a:r>
                      <a:endParaRPr lang="tr-TR"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7312">
                <a:tc vMerge="1">
                  <a:txBody>
                    <a:bodyPr/>
                    <a:lstStyle/>
                    <a:p>
                      <a:endParaRPr lang="tr-TR"/>
                    </a:p>
                  </a:txBody>
                  <a:tcPr/>
                </a:tc>
                <a:tc>
                  <a:txBody>
                    <a:bodyPr/>
                    <a:lstStyle/>
                    <a:p>
                      <a:pPr algn="ctr">
                        <a:lnSpc>
                          <a:spcPct val="107000"/>
                        </a:lnSpc>
                        <a:spcAft>
                          <a:spcPts val="0"/>
                        </a:spcAft>
                      </a:pPr>
                      <a:r>
                        <a:rPr lang="tr-TR" sz="1200">
                          <a:effectLst/>
                        </a:rPr>
                        <a:t>Lise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138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3,9330</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,86156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Ön Lisans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174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4,3779</a:t>
                      </a: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,56878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Lisans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134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3,2220</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,97075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Lisansüstü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33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solidFill>
                            <a:srgbClr val="00B050"/>
                          </a:solidFill>
                          <a:effectLst/>
                        </a:rPr>
                        <a:t>2,7879</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,78343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rowSpan="5">
                  <a:txBody>
                    <a:bodyPr/>
                    <a:lstStyle/>
                    <a:p>
                      <a:pPr>
                        <a:lnSpc>
                          <a:spcPct val="107000"/>
                        </a:lnSpc>
                        <a:spcAft>
                          <a:spcPts val="0"/>
                        </a:spcAft>
                      </a:pPr>
                      <a:r>
                        <a:rPr lang="tr-TR" sz="1200" dirty="0" smtClean="0">
                          <a:effectLst/>
                        </a:rPr>
                        <a:t>Rahatlama ve Kaçış</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İlköğretim</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21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3,8730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,83317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4,984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b="1" dirty="0" smtClean="0">
                          <a:solidFill>
                            <a:srgbClr val="FF0000"/>
                          </a:solidFill>
                          <a:effectLst/>
                        </a:rPr>
                        <a:t>0,001</a:t>
                      </a:r>
                      <a:r>
                        <a:rPr lang="tr-TR" sz="1200" b="1" baseline="30000" dirty="0">
                          <a:solidFill>
                            <a:srgbClr val="FF0000"/>
                          </a:solidFill>
                          <a:effectLst/>
                        </a:rPr>
                        <a:t>*</a:t>
                      </a:r>
                      <a:endParaRPr lang="tr-TR" sz="12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7312">
                <a:tc vMerge="1">
                  <a:txBody>
                    <a:bodyPr/>
                    <a:lstStyle/>
                    <a:p>
                      <a:endParaRPr lang="tr-TR"/>
                    </a:p>
                  </a:txBody>
                  <a:tcPr/>
                </a:tc>
                <a:tc>
                  <a:txBody>
                    <a:bodyPr/>
                    <a:lstStyle/>
                    <a:p>
                      <a:pPr algn="ctr">
                        <a:lnSpc>
                          <a:spcPct val="107000"/>
                        </a:lnSpc>
                        <a:spcAft>
                          <a:spcPts val="0"/>
                        </a:spcAft>
                      </a:pPr>
                      <a:r>
                        <a:rPr lang="tr-TR" sz="1200">
                          <a:effectLst/>
                        </a:rPr>
                        <a:t>Lise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138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4,0966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,80368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7312">
                <a:tc vMerge="1">
                  <a:txBody>
                    <a:bodyPr/>
                    <a:lstStyle/>
                    <a:p>
                      <a:endParaRPr lang="tr-TR"/>
                    </a:p>
                  </a:txBody>
                  <a:tcPr/>
                </a:tc>
                <a:tc>
                  <a:txBody>
                    <a:bodyPr/>
                    <a:lstStyle/>
                    <a:p>
                      <a:pPr algn="ctr">
                        <a:lnSpc>
                          <a:spcPct val="107000"/>
                        </a:lnSpc>
                        <a:spcAft>
                          <a:spcPts val="0"/>
                        </a:spcAft>
                      </a:pPr>
                      <a:r>
                        <a:rPr lang="tr-TR" sz="1200">
                          <a:effectLst/>
                        </a:rPr>
                        <a:t>Ön Lisans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174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4,2337</a:t>
                      </a: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dirty="0">
                          <a:effectLst/>
                        </a:rPr>
                        <a:t>,73383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5380">
                <a:tc vMerge="1">
                  <a:txBody>
                    <a:bodyPr/>
                    <a:lstStyle/>
                    <a:p>
                      <a:endParaRPr lang="tr-TR"/>
                    </a:p>
                  </a:txBody>
                  <a:tcPr/>
                </a:tc>
                <a:tc>
                  <a:txBody>
                    <a:bodyPr/>
                    <a:lstStyle/>
                    <a:p>
                      <a:pPr algn="ctr">
                        <a:lnSpc>
                          <a:spcPct val="107000"/>
                        </a:lnSpc>
                        <a:spcAft>
                          <a:spcPts val="0"/>
                        </a:spcAft>
                      </a:pPr>
                      <a:r>
                        <a:rPr lang="tr-TR" sz="1200">
                          <a:effectLst/>
                        </a:rPr>
                        <a:t>Lisans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134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4,1667</a:t>
                      </a: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dirty="0">
                          <a:effectLst/>
                        </a:rPr>
                        <a:t>,68123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15380">
                <a:tc vMerge="1">
                  <a:txBody>
                    <a:bodyPr/>
                    <a:lstStyle/>
                    <a:p>
                      <a:endParaRPr lang="tr-TR"/>
                    </a:p>
                  </a:txBody>
                  <a:tcPr/>
                </a:tc>
                <a:tc>
                  <a:txBody>
                    <a:bodyPr/>
                    <a:lstStyle/>
                    <a:p>
                      <a:pPr algn="ctr">
                        <a:lnSpc>
                          <a:spcPct val="107000"/>
                        </a:lnSpc>
                        <a:spcAft>
                          <a:spcPts val="0"/>
                        </a:spcAft>
                      </a:pPr>
                      <a:r>
                        <a:rPr lang="tr-TR" sz="1400">
                          <a:effectLst/>
                        </a:rPr>
                        <a:t>Lisansüstü</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a:effectLst/>
                        </a:rPr>
                        <a:t>33</a:t>
                      </a:r>
                      <a:endParaRPr lang="tr-TR"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400" dirty="0">
                          <a:solidFill>
                            <a:srgbClr val="00B050"/>
                          </a:solidFill>
                          <a:effectLst/>
                        </a:rPr>
                        <a:t>3,6566</a:t>
                      </a:r>
                      <a:endParaRPr lang="tr-TR" sz="18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400" dirty="0">
                          <a:effectLst/>
                        </a:rPr>
                        <a:t>,68963</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214118222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1074233971"/>
              </p:ext>
            </p:extLst>
          </p:nvPr>
        </p:nvGraphicFramePr>
        <p:xfrm>
          <a:off x="1205346" y="1849586"/>
          <a:ext cx="9950335" cy="4436916"/>
        </p:xfrm>
        <a:graphic>
          <a:graphicData uri="http://schemas.openxmlformats.org/drawingml/2006/table">
            <a:tbl>
              <a:tblPr firstRow="1" firstCol="1" bandRow="1">
                <a:tableStyleId>{5C22544A-7EE6-4342-B048-85BDC9FD1C3A}</a:tableStyleId>
              </a:tblPr>
              <a:tblGrid>
                <a:gridCol w="2185554"/>
                <a:gridCol w="1675433"/>
                <a:gridCol w="1355567"/>
                <a:gridCol w="1355567"/>
                <a:gridCol w="1355567"/>
                <a:gridCol w="1179580"/>
                <a:gridCol w="843067"/>
              </a:tblGrid>
              <a:tr h="397196">
                <a:tc>
                  <a:txBody>
                    <a:bodyPr/>
                    <a:lstStyle/>
                    <a:p>
                      <a:pPr algn="ctr">
                        <a:lnSpc>
                          <a:spcPct val="107000"/>
                        </a:lnSpc>
                        <a:spcAft>
                          <a:spcPts val="0"/>
                        </a:spcAft>
                      </a:pPr>
                      <a:r>
                        <a:rPr lang="tr-TR" sz="1200" dirty="0">
                          <a:effectLst/>
                        </a:rPr>
                        <a:t>Faktör Boyutları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Yaş</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smtClean="0">
                          <a:effectLst/>
                        </a:rPr>
                        <a:t>Sayı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A.O.</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Std. Sapma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F</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Sig.</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1986">
                <a:tc rowSpan="5">
                  <a:txBody>
                    <a:bodyPr/>
                    <a:lstStyle/>
                    <a:p>
                      <a:pPr>
                        <a:lnSpc>
                          <a:spcPct val="107000"/>
                        </a:lnSpc>
                        <a:spcAft>
                          <a:spcPts val="0"/>
                        </a:spcAft>
                      </a:pPr>
                      <a:r>
                        <a:rPr lang="tr-TR" sz="1200" dirty="0">
                          <a:effectLst/>
                        </a:rPr>
                        <a:t>Prestij Bilgi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smtClean="0">
                          <a:effectLst/>
                        </a:rPr>
                        <a:t>0-18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65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solidFill>
                            <a:srgbClr val="00B050"/>
                          </a:solidFill>
                          <a:effectLst/>
                        </a:rPr>
                        <a:t>4,2212</a:t>
                      </a:r>
                      <a:endParaRPr lang="tr-TR"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,58621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a:effectLst/>
                        </a:rPr>
                        <a:t>3,746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a:solidFill>
                            <a:srgbClr val="FF0000"/>
                          </a:solidFill>
                          <a:effectLst/>
                        </a:rPr>
                        <a:t>,005</a:t>
                      </a:r>
                      <a:r>
                        <a:rPr lang="tr-TR" sz="1600" b="1" baseline="30000">
                          <a:solidFill>
                            <a:srgbClr val="FF0000"/>
                          </a:solidFill>
                          <a:effectLst/>
                        </a:rPr>
                        <a:t>*</a:t>
                      </a:r>
                      <a:endParaRPr lang="tr-TR" sz="20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1986">
                <a:tc vMerge="1">
                  <a:txBody>
                    <a:bodyPr/>
                    <a:lstStyle/>
                    <a:p>
                      <a:endParaRPr lang="tr-TR"/>
                    </a:p>
                  </a:txBody>
                  <a:tcPr/>
                </a:tc>
                <a:tc>
                  <a:txBody>
                    <a:bodyPr/>
                    <a:lstStyle/>
                    <a:p>
                      <a:pPr algn="ctr">
                        <a:lnSpc>
                          <a:spcPct val="107000"/>
                        </a:lnSpc>
                        <a:spcAft>
                          <a:spcPts val="0"/>
                        </a:spcAft>
                      </a:pPr>
                      <a:r>
                        <a:rPr lang="tr-TR" sz="1200">
                          <a:effectLst/>
                        </a:rPr>
                        <a:t>18-25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4,1985</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,64574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26-30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85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4,0735</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,79252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31-35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111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solidFill>
                            <a:srgbClr val="00B050"/>
                          </a:solidFill>
                          <a:effectLst/>
                        </a:rPr>
                        <a:t>4,3547</a:t>
                      </a:r>
                      <a:endParaRPr lang="tr-TR"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,42791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188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solidFill>
                            <a:srgbClr val="00B050"/>
                          </a:solidFill>
                          <a:effectLst/>
                        </a:rPr>
                        <a:t>4,3424</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59072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rowSpan="5">
                  <a:txBody>
                    <a:bodyPr/>
                    <a:lstStyle/>
                    <a:p>
                      <a:pPr>
                        <a:lnSpc>
                          <a:spcPct val="107000"/>
                        </a:lnSpc>
                        <a:spcAft>
                          <a:spcPts val="0"/>
                        </a:spcAft>
                      </a:pPr>
                      <a:r>
                        <a:rPr lang="tr-TR" sz="1200" dirty="0">
                          <a:effectLst/>
                        </a:rPr>
                        <a:t>Keşif</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smtClean="0">
                          <a:effectLst/>
                        </a:rPr>
                        <a:t>0-18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65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4,0738</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,75958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5,623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a:solidFill>
                            <a:srgbClr val="FF0000"/>
                          </a:solidFill>
                          <a:effectLst/>
                        </a:rPr>
                        <a:t>,000</a:t>
                      </a:r>
                      <a:r>
                        <a:rPr lang="tr-TR" sz="1600" b="1" baseline="30000">
                          <a:solidFill>
                            <a:srgbClr val="FF0000"/>
                          </a:solidFill>
                          <a:effectLst/>
                        </a:rPr>
                        <a:t>*</a:t>
                      </a:r>
                      <a:endParaRPr lang="tr-TR" sz="20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1986">
                <a:tc vMerge="1">
                  <a:txBody>
                    <a:bodyPr/>
                    <a:lstStyle/>
                    <a:p>
                      <a:endParaRPr lang="tr-TR"/>
                    </a:p>
                  </a:txBody>
                  <a:tcPr/>
                </a:tc>
                <a:tc>
                  <a:txBody>
                    <a:bodyPr/>
                    <a:lstStyle/>
                    <a:p>
                      <a:pPr algn="ctr">
                        <a:lnSpc>
                          <a:spcPct val="107000"/>
                        </a:lnSpc>
                        <a:spcAft>
                          <a:spcPts val="0"/>
                        </a:spcAft>
                      </a:pPr>
                      <a:r>
                        <a:rPr lang="tr-TR" sz="1200">
                          <a:effectLst/>
                        </a:rPr>
                        <a:t>18-25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3,8980</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,67453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26-30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85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solidFill>
                            <a:srgbClr val="00B050"/>
                          </a:solidFill>
                          <a:effectLst/>
                        </a:rPr>
                        <a:t>4,0400</a:t>
                      </a:r>
                      <a:endParaRPr lang="tr-TR"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,68159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31-35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111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4,2919</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,52969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188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solidFill>
                            <a:srgbClr val="00B050"/>
                          </a:solidFill>
                          <a:effectLst/>
                        </a:rPr>
                        <a:t>4,2723</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,64508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rowSpan="5">
                  <a:txBody>
                    <a:bodyPr/>
                    <a:lstStyle/>
                    <a:p>
                      <a:pPr>
                        <a:lnSpc>
                          <a:spcPct val="107000"/>
                        </a:lnSpc>
                        <a:spcAft>
                          <a:spcPts val="0"/>
                        </a:spcAft>
                      </a:pPr>
                      <a:r>
                        <a:rPr lang="tr-TR" sz="1200">
                          <a:effectLst/>
                        </a:rPr>
                        <a:t>Aile Arkadaş</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smtClean="0">
                          <a:effectLst/>
                        </a:rPr>
                        <a:t>0-18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effectLst/>
                        </a:rPr>
                        <a:t>65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3,6846</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,95430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13,229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600" b="1" dirty="0">
                          <a:solidFill>
                            <a:srgbClr val="FF0000"/>
                          </a:solidFill>
                          <a:effectLst/>
                        </a:rPr>
                        <a:t>,000</a:t>
                      </a:r>
                      <a:r>
                        <a:rPr lang="tr-TR" sz="1600" b="1" baseline="30000" dirty="0">
                          <a:solidFill>
                            <a:srgbClr val="FF0000"/>
                          </a:solidFill>
                          <a:effectLst/>
                        </a:rPr>
                        <a:t>*</a:t>
                      </a:r>
                      <a:endParaRPr lang="tr-TR"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1986">
                <a:tc vMerge="1">
                  <a:txBody>
                    <a:bodyPr/>
                    <a:lstStyle/>
                    <a:p>
                      <a:endParaRPr lang="tr-TR"/>
                    </a:p>
                  </a:txBody>
                  <a:tcPr/>
                </a:tc>
                <a:tc>
                  <a:txBody>
                    <a:bodyPr/>
                    <a:lstStyle/>
                    <a:p>
                      <a:pPr algn="ctr">
                        <a:lnSpc>
                          <a:spcPct val="107000"/>
                        </a:lnSpc>
                        <a:spcAft>
                          <a:spcPts val="0"/>
                        </a:spcAft>
                      </a:pPr>
                      <a:r>
                        <a:rPr lang="tr-TR" sz="1200">
                          <a:effectLst/>
                        </a:rPr>
                        <a:t>18-25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3,3137</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,84386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26-30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85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solidFill>
                            <a:srgbClr val="00B050"/>
                          </a:solidFill>
                          <a:effectLst/>
                        </a:rPr>
                        <a:t>3,3735</a:t>
                      </a:r>
                      <a:endParaRPr lang="tr-TR"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,99748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31-35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111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solidFill>
                            <a:srgbClr val="00B050"/>
                          </a:solidFill>
                          <a:effectLst/>
                        </a:rPr>
                        <a:t>3,9662</a:t>
                      </a:r>
                      <a:endParaRPr lang="tr-TR"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,90547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188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solidFill>
                            <a:srgbClr val="00B050"/>
                          </a:solidFill>
                          <a:effectLst/>
                        </a:rPr>
                        <a:t>4,0678</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,90364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rowSpan="5">
                  <a:txBody>
                    <a:bodyPr/>
                    <a:lstStyle/>
                    <a:p>
                      <a:pPr>
                        <a:lnSpc>
                          <a:spcPct val="107000"/>
                        </a:lnSpc>
                        <a:spcAft>
                          <a:spcPts val="0"/>
                        </a:spcAft>
                      </a:pPr>
                      <a:r>
                        <a:rPr lang="tr-TR" sz="1200">
                          <a:effectLst/>
                        </a:rPr>
                        <a:t>Rahatlama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smtClean="0">
                          <a:effectLst/>
                        </a:rPr>
                        <a:t>0-18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65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4,1385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,81627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2,341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dirty="0">
                          <a:effectLst/>
                        </a:rPr>
                        <a:t>,054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1986">
                <a:tc vMerge="1">
                  <a:txBody>
                    <a:bodyPr/>
                    <a:lstStyle/>
                    <a:p>
                      <a:endParaRPr lang="tr-TR"/>
                    </a:p>
                  </a:txBody>
                  <a:tcPr/>
                </a:tc>
                <a:tc>
                  <a:txBody>
                    <a:bodyPr/>
                    <a:lstStyle/>
                    <a:p>
                      <a:pPr algn="ctr">
                        <a:lnSpc>
                          <a:spcPct val="107000"/>
                        </a:lnSpc>
                        <a:spcAft>
                          <a:spcPts val="0"/>
                        </a:spcAft>
                      </a:pPr>
                      <a:r>
                        <a:rPr lang="tr-TR" sz="1200">
                          <a:effectLst/>
                        </a:rPr>
                        <a:t>18-25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4,1373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dirty="0">
                          <a:effectLst/>
                        </a:rPr>
                        <a:t>,66725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26-30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85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4,0314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,68742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31-35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111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4,3033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dirty="0">
                          <a:effectLst/>
                        </a:rPr>
                        <a:t>,66750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201986">
                <a:tc vMerge="1">
                  <a:txBody>
                    <a:bodyPr/>
                    <a:lstStyle/>
                    <a:p>
                      <a:endParaRPr lang="tr-TR"/>
                    </a:p>
                  </a:txBody>
                  <a:tcPr/>
                </a:tc>
                <a:tc>
                  <a:txBody>
                    <a:bodyPr/>
                    <a:lstStyle/>
                    <a:p>
                      <a:pPr algn="ctr">
                        <a:lnSpc>
                          <a:spcPct val="107000"/>
                        </a:lnSpc>
                        <a:spcAft>
                          <a:spcPts val="0"/>
                        </a:spcAft>
                      </a:pPr>
                      <a:r>
                        <a:rPr lang="tr-TR" sz="1200">
                          <a:effectLst/>
                        </a:rPr>
                        <a:t>36+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188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4,0532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dirty="0">
                          <a:effectLst/>
                        </a:rPr>
                        <a:t>,81621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253873116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2965129781"/>
              </p:ext>
            </p:extLst>
          </p:nvPr>
        </p:nvGraphicFramePr>
        <p:xfrm>
          <a:off x="1215737" y="1839193"/>
          <a:ext cx="9939943" cy="4610645"/>
        </p:xfrm>
        <a:graphic>
          <a:graphicData uri="http://schemas.openxmlformats.org/drawingml/2006/table">
            <a:tbl>
              <a:tblPr firstRow="1" firstCol="1" bandRow="1">
                <a:tableStyleId>{5C22544A-7EE6-4342-B048-85BDC9FD1C3A}</a:tableStyleId>
              </a:tblPr>
              <a:tblGrid>
                <a:gridCol w="2183272"/>
                <a:gridCol w="1673684"/>
                <a:gridCol w="1354150"/>
                <a:gridCol w="1354150"/>
                <a:gridCol w="1354150"/>
                <a:gridCol w="1178349"/>
                <a:gridCol w="842188"/>
              </a:tblGrid>
              <a:tr h="305333">
                <a:tc>
                  <a:txBody>
                    <a:bodyPr/>
                    <a:lstStyle/>
                    <a:p>
                      <a:pPr algn="ctr">
                        <a:lnSpc>
                          <a:spcPct val="107000"/>
                        </a:lnSpc>
                        <a:spcAft>
                          <a:spcPts val="0"/>
                        </a:spcAft>
                      </a:pPr>
                      <a:r>
                        <a:rPr lang="tr-TR" sz="1100" dirty="0">
                          <a:effectLst/>
                        </a:rPr>
                        <a:t>Faktör Boyutları</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Otel Türü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dirty="0">
                          <a:effectLst/>
                        </a:rPr>
                        <a:t>Sayı </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A.O.</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Std. Sapma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F</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Sig.</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r>
              <a:tr h="152666">
                <a:tc rowSpan="6">
                  <a:txBody>
                    <a:bodyPr/>
                    <a:lstStyle/>
                    <a:p>
                      <a:pPr>
                        <a:lnSpc>
                          <a:spcPct val="107000"/>
                        </a:lnSpc>
                        <a:spcAft>
                          <a:spcPts val="0"/>
                        </a:spcAft>
                      </a:pPr>
                      <a:r>
                        <a:rPr lang="tr-TR" sz="1100" dirty="0">
                          <a:effectLst/>
                        </a:rPr>
                        <a:t>Prestij </a:t>
                      </a:r>
                      <a:r>
                        <a:rPr lang="tr-TR" sz="1100" dirty="0" smtClean="0">
                          <a:effectLst/>
                        </a:rPr>
                        <a:t>Bilgi Aramak</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1-2-3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65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4,2385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r">
                        <a:lnSpc>
                          <a:spcPct val="107000"/>
                        </a:lnSpc>
                        <a:spcAft>
                          <a:spcPts val="0"/>
                        </a:spcAft>
                      </a:pPr>
                      <a:r>
                        <a:rPr lang="tr-TR" sz="1100">
                          <a:effectLst/>
                        </a:rPr>
                        <a:t>,56842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rowSpan="6">
                  <a:txBody>
                    <a:bodyPr/>
                    <a:lstStyle/>
                    <a:p>
                      <a:pPr algn="ctr">
                        <a:lnSpc>
                          <a:spcPct val="107000"/>
                        </a:lnSpc>
                        <a:spcAft>
                          <a:spcPts val="0"/>
                        </a:spcAft>
                      </a:pPr>
                      <a:r>
                        <a:rPr lang="tr-TR" sz="1100">
                          <a:effectLst/>
                        </a:rPr>
                        <a:t>0,565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rowSpan="6">
                  <a:txBody>
                    <a:bodyPr/>
                    <a:lstStyle/>
                    <a:p>
                      <a:pPr algn="ctr">
                        <a:lnSpc>
                          <a:spcPct val="107000"/>
                        </a:lnSpc>
                        <a:spcAft>
                          <a:spcPts val="0"/>
                        </a:spcAft>
                      </a:pPr>
                      <a:r>
                        <a:rPr lang="tr-TR" sz="1100">
                          <a:effectLst/>
                        </a:rPr>
                        <a:t>,726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r>
              <a:tr h="152666">
                <a:tc vMerge="1">
                  <a:txBody>
                    <a:bodyPr/>
                    <a:lstStyle/>
                    <a:p>
                      <a:endParaRPr lang="tr-TR"/>
                    </a:p>
                  </a:txBody>
                  <a:tcPr/>
                </a:tc>
                <a:tc>
                  <a:txBody>
                    <a:bodyPr/>
                    <a:lstStyle/>
                    <a:p>
                      <a:pPr algn="ctr">
                        <a:lnSpc>
                          <a:spcPct val="107000"/>
                        </a:lnSpc>
                        <a:spcAft>
                          <a:spcPts val="0"/>
                        </a:spcAft>
                      </a:pPr>
                      <a:r>
                        <a:rPr lang="tr-TR" sz="1100">
                          <a:effectLst/>
                        </a:rPr>
                        <a:t>4-5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359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4,2618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r">
                        <a:lnSpc>
                          <a:spcPct val="107000"/>
                        </a:lnSpc>
                        <a:spcAft>
                          <a:spcPts val="0"/>
                        </a:spcAft>
                      </a:pPr>
                      <a:r>
                        <a:rPr lang="tr-TR" sz="1100">
                          <a:effectLst/>
                        </a:rPr>
                        <a:t>,63966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Tatil Köyü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4,1563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r">
                        <a:lnSpc>
                          <a:spcPct val="107000"/>
                        </a:lnSpc>
                        <a:spcAft>
                          <a:spcPts val="0"/>
                        </a:spcAft>
                      </a:pPr>
                      <a:r>
                        <a:rPr lang="tr-TR" sz="1100">
                          <a:effectLst/>
                        </a:rPr>
                        <a:t>,54649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Butik Otel</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4,5179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r">
                        <a:lnSpc>
                          <a:spcPct val="107000"/>
                        </a:lnSpc>
                        <a:spcAft>
                          <a:spcPts val="0"/>
                        </a:spcAft>
                      </a:pPr>
                      <a:r>
                        <a:rPr lang="tr-TR" sz="1100">
                          <a:effectLst/>
                        </a:rPr>
                        <a:t>,53243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Apart/Daire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41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4,3171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r">
                        <a:lnSpc>
                          <a:spcPct val="107000"/>
                        </a:lnSpc>
                        <a:spcAft>
                          <a:spcPts val="0"/>
                        </a:spcAft>
                      </a:pPr>
                      <a:r>
                        <a:rPr lang="tr-TR" sz="1100">
                          <a:effectLst/>
                        </a:rPr>
                        <a:t>,50008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Pansiyon</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16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4,4063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,46659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rowSpan="6">
                  <a:txBody>
                    <a:bodyPr/>
                    <a:lstStyle/>
                    <a:p>
                      <a:pPr>
                        <a:lnSpc>
                          <a:spcPct val="107000"/>
                        </a:lnSpc>
                        <a:spcAft>
                          <a:spcPts val="0"/>
                        </a:spcAft>
                      </a:pPr>
                      <a:r>
                        <a:rPr lang="tr-TR" sz="1100">
                          <a:effectLst/>
                        </a:rPr>
                        <a:t>Keşif</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1-2-3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65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4,2708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,57384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rowSpan="6">
                  <a:txBody>
                    <a:bodyPr/>
                    <a:lstStyle/>
                    <a:p>
                      <a:pPr algn="ctr">
                        <a:lnSpc>
                          <a:spcPct val="107000"/>
                        </a:lnSpc>
                        <a:spcAft>
                          <a:spcPts val="0"/>
                        </a:spcAft>
                      </a:pPr>
                      <a:r>
                        <a:rPr lang="tr-TR" sz="1100">
                          <a:effectLst/>
                        </a:rPr>
                        <a:t>1,305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rowSpan="6">
                  <a:txBody>
                    <a:bodyPr/>
                    <a:lstStyle/>
                    <a:p>
                      <a:pPr algn="ctr">
                        <a:lnSpc>
                          <a:spcPct val="107000"/>
                        </a:lnSpc>
                        <a:spcAft>
                          <a:spcPts val="0"/>
                        </a:spcAft>
                      </a:pPr>
                      <a:r>
                        <a:rPr lang="tr-TR" sz="1100">
                          <a:effectLst/>
                        </a:rPr>
                        <a:t>,261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r>
              <a:tr h="152666">
                <a:tc vMerge="1">
                  <a:txBody>
                    <a:bodyPr/>
                    <a:lstStyle/>
                    <a:p>
                      <a:endParaRPr lang="tr-TR"/>
                    </a:p>
                  </a:txBody>
                  <a:tcPr/>
                </a:tc>
                <a:tc>
                  <a:txBody>
                    <a:bodyPr/>
                    <a:lstStyle/>
                    <a:p>
                      <a:pPr algn="ctr">
                        <a:lnSpc>
                          <a:spcPct val="107000"/>
                        </a:lnSpc>
                        <a:spcAft>
                          <a:spcPts val="0"/>
                        </a:spcAft>
                      </a:pPr>
                      <a:r>
                        <a:rPr lang="tr-TR" sz="1100">
                          <a:effectLst/>
                        </a:rPr>
                        <a:t>4-5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359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4,1827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,68620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Tatil Köyü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4,0333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,53144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Butik Otel</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4,3143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,52735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Apart/Daire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41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4,0634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,47632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Pansiyon</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16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3,8875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,83576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rowSpan="6">
                  <a:txBody>
                    <a:bodyPr/>
                    <a:lstStyle/>
                    <a:p>
                      <a:pPr>
                        <a:lnSpc>
                          <a:spcPct val="107000"/>
                        </a:lnSpc>
                        <a:spcAft>
                          <a:spcPts val="0"/>
                        </a:spcAft>
                      </a:pPr>
                      <a:r>
                        <a:rPr lang="tr-TR" sz="1100" dirty="0" smtClean="0">
                          <a:effectLst/>
                        </a:rPr>
                        <a:t>Aile ve Arkadaşlar ile Birlikte Olmak</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1-2-3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65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dirty="0">
                          <a:solidFill>
                            <a:srgbClr val="FF0000"/>
                          </a:solidFill>
                          <a:effectLst/>
                        </a:rPr>
                        <a:t>4,0192</a:t>
                      </a:r>
                      <a:endParaRPr lang="tr-TR"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,94921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rowSpan="6">
                  <a:txBody>
                    <a:bodyPr/>
                    <a:lstStyle/>
                    <a:p>
                      <a:pPr algn="ctr">
                        <a:lnSpc>
                          <a:spcPct val="107000"/>
                        </a:lnSpc>
                        <a:spcAft>
                          <a:spcPts val="0"/>
                        </a:spcAft>
                      </a:pPr>
                      <a:r>
                        <a:rPr lang="tr-TR" sz="1100">
                          <a:effectLst/>
                        </a:rPr>
                        <a:t>21,631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rowSpan="6">
                  <a:txBody>
                    <a:bodyPr/>
                    <a:lstStyle/>
                    <a:p>
                      <a:pPr algn="ctr">
                        <a:lnSpc>
                          <a:spcPct val="107000"/>
                        </a:lnSpc>
                        <a:spcAft>
                          <a:spcPts val="0"/>
                        </a:spcAft>
                      </a:pPr>
                      <a:r>
                        <a:rPr lang="tr-TR" sz="1400" b="1" dirty="0">
                          <a:solidFill>
                            <a:srgbClr val="FF0000"/>
                          </a:solidFill>
                          <a:effectLst/>
                        </a:rPr>
                        <a:t>,000</a:t>
                      </a:r>
                      <a:r>
                        <a:rPr lang="tr-TR" sz="1400" b="1" baseline="30000" dirty="0">
                          <a:solidFill>
                            <a:srgbClr val="FF0000"/>
                          </a:solidFill>
                          <a:effectLst/>
                        </a:rPr>
                        <a:t>*</a:t>
                      </a:r>
                      <a:endParaRPr lang="tr-TR"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r>
              <a:tr h="152666">
                <a:tc vMerge="1">
                  <a:txBody>
                    <a:bodyPr/>
                    <a:lstStyle/>
                    <a:p>
                      <a:endParaRPr lang="tr-TR"/>
                    </a:p>
                  </a:txBody>
                  <a:tcPr/>
                </a:tc>
                <a:tc>
                  <a:txBody>
                    <a:bodyPr/>
                    <a:lstStyle/>
                    <a:p>
                      <a:pPr algn="ctr">
                        <a:lnSpc>
                          <a:spcPct val="107000"/>
                        </a:lnSpc>
                        <a:spcAft>
                          <a:spcPts val="0"/>
                        </a:spcAft>
                      </a:pPr>
                      <a:r>
                        <a:rPr lang="tr-TR" sz="1100">
                          <a:effectLst/>
                        </a:rPr>
                        <a:t>4-5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359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3,9547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,86191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Tatil Köyü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3,1875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1,03422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Butik Otel</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3,3929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1,34519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Apart/Daire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41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dirty="0">
                          <a:solidFill>
                            <a:srgbClr val="00B050"/>
                          </a:solidFill>
                          <a:effectLst/>
                        </a:rPr>
                        <a:t>2,5854</a:t>
                      </a:r>
                      <a:endParaRPr lang="tr-TR" sz="12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,72156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Pansiyon</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16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3,2031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,98834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rowSpan="6">
                  <a:txBody>
                    <a:bodyPr/>
                    <a:lstStyle/>
                    <a:p>
                      <a:pPr>
                        <a:lnSpc>
                          <a:spcPct val="107000"/>
                        </a:lnSpc>
                        <a:spcAft>
                          <a:spcPts val="0"/>
                        </a:spcAft>
                      </a:pPr>
                      <a:r>
                        <a:rPr lang="tr-TR" sz="1100" dirty="0" smtClean="0">
                          <a:effectLst/>
                        </a:rPr>
                        <a:t>Rahatlama ve Kaçış</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1-2-3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65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4,1846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,64289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rowSpan="6">
                  <a:txBody>
                    <a:bodyPr/>
                    <a:lstStyle/>
                    <a:p>
                      <a:pPr algn="ctr">
                        <a:lnSpc>
                          <a:spcPct val="107000"/>
                        </a:lnSpc>
                        <a:spcAft>
                          <a:spcPts val="0"/>
                        </a:spcAft>
                      </a:pPr>
                      <a:r>
                        <a:rPr lang="tr-TR" sz="1100">
                          <a:effectLst/>
                        </a:rPr>
                        <a:t>0,946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rowSpan="6">
                  <a:txBody>
                    <a:bodyPr/>
                    <a:lstStyle/>
                    <a:p>
                      <a:pPr algn="ctr">
                        <a:lnSpc>
                          <a:spcPct val="107000"/>
                        </a:lnSpc>
                        <a:spcAft>
                          <a:spcPts val="0"/>
                        </a:spcAft>
                      </a:pPr>
                      <a:r>
                        <a:rPr lang="tr-TR" sz="1100">
                          <a:effectLst/>
                        </a:rPr>
                        <a:t>,451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r>
              <a:tr h="152666">
                <a:tc vMerge="1">
                  <a:txBody>
                    <a:bodyPr/>
                    <a:lstStyle/>
                    <a:p>
                      <a:endParaRPr lang="tr-TR"/>
                    </a:p>
                  </a:txBody>
                  <a:tcPr/>
                </a:tc>
                <a:tc>
                  <a:txBody>
                    <a:bodyPr/>
                    <a:lstStyle/>
                    <a:p>
                      <a:pPr algn="ctr">
                        <a:lnSpc>
                          <a:spcPct val="107000"/>
                        </a:lnSpc>
                        <a:spcAft>
                          <a:spcPts val="0"/>
                        </a:spcAft>
                      </a:pPr>
                      <a:r>
                        <a:rPr lang="tr-TR" sz="1100">
                          <a:effectLst/>
                        </a:rPr>
                        <a:t>4-5 Yıldız</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359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4,1281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,78569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Tatil Köyü</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12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4,1389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,64288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Butik Otel</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4,4286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,53452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Apart/Daire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41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3,9187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a:effectLst/>
                        </a:rPr>
                        <a:t>,74080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r h="152666">
                <a:tc vMerge="1">
                  <a:txBody>
                    <a:bodyPr/>
                    <a:lstStyle/>
                    <a:p>
                      <a:endParaRPr lang="tr-TR"/>
                    </a:p>
                  </a:txBody>
                  <a:tcPr/>
                </a:tc>
                <a:tc>
                  <a:txBody>
                    <a:bodyPr/>
                    <a:lstStyle/>
                    <a:p>
                      <a:pPr algn="ctr">
                        <a:lnSpc>
                          <a:spcPct val="107000"/>
                        </a:lnSpc>
                        <a:spcAft>
                          <a:spcPts val="0"/>
                        </a:spcAft>
                      </a:pPr>
                      <a:r>
                        <a:rPr lang="tr-TR" sz="1100">
                          <a:effectLst/>
                        </a:rPr>
                        <a:t>Pansiyon</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ctr">
                        <a:lnSpc>
                          <a:spcPct val="107000"/>
                        </a:lnSpc>
                        <a:spcAft>
                          <a:spcPts val="0"/>
                        </a:spcAft>
                      </a:pPr>
                      <a:r>
                        <a:rPr lang="tr-TR" sz="1100">
                          <a:effectLst/>
                        </a:rPr>
                        <a:t>16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nchor="ctr"/>
                </a:tc>
                <a:tc>
                  <a:txBody>
                    <a:bodyPr/>
                    <a:lstStyle/>
                    <a:p>
                      <a:pPr algn="ctr">
                        <a:lnSpc>
                          <a:spcPct val="107000"/>
                        </a:lnSpc>
                        <a:spcAft>
                          <a:spcPts val="0"/>
                        </a:spcAft>
                      </a:pPr>
                      <a:r>
                        <a:rPr lang="tr-TR" sz="1100">
                          <a:effectLst/>
                        </a:rPr>
                        <a:t>4,1875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a:txBody>
                    <a:bodyPr/>
                    <a:lstStyle/>
                    <a:p>
                      <a:pPr algn="r">
                        <a:lnSpc>
                          <a:spcPct val="107000"/>
                        </a:lnSpc>
                        <a:spcAft>
                          <a:spcPts val="0"/>
                        </a:spcAft>
                      </a:pPr>
                      <a:r>
                        <a:rPr lang="tr-TR" sz="1100" dirty="0">
                          <a:effectLst/>
                        </a:rPr>
                        <a:t>,58333</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5069" marR="65069"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88298129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2" name="Tablo 1"/>
          <p:cNvGraphicFramePr>
            <a:graphicFrameLocks noGrp="1"/>
          </p:cNvGraphicFramePr>
          <p:nvPr>
            <p:extLst>
              <p:ext uri="{D42A27DB-BD31-4B8C-83A1-F6EECF244321}">
                <p14:modId xmlns:p14="http://schemas.microsoft.com/office/powerpoint/2010/main" val="1210673956"/>
              </p:ext>
            </p:extLst>
          </p:nvPr>
        </p:nvGraphicFramePr>
        <p:xfrm>
          <a:off x="1226128" y="1735281"/>
          <a:ext cx="9929551" cy="4592397"/>
        </p:xfrm>
        <a:graphic>
          <a:graphicData uri="http://schemas.openxmlformats.org/drawingml/2006/table">
            <a:tbl>
              <a:tblPr firstRow="1" firstCol="1" bandRow="1">
                <a:tableStyleId>{5C22544A-7EE6-4342-B048-85BDC9FD1C3A}</a:tableStyleId>
              </a:tblPr>
              <a:tblGrid>
                <a:gridCol w="2180990"/>
                <a:gridCol w="1671933"/>
                <a:gridCol w="1352735"/>
                <a:gridCol w="1352735"/>
                <a:gridCol w="1352735"/>
                <a:gridCol w="1177117"/>
                <a:gridCol w="841306"/>
              </a:tblGrid>
              <a:tr h="312497">
                <a:tc>
                  <a:txBody>
                    <a:bodyPr/>
                    <a:lstStyle/>
                    <a:p>
                      <a:pPr algn="ctr">
                        <a:lnSpc>
                          <a:spcPct val="107000"/>
                        </a:lnSpc>
                        <a:spcAft>
                          <a:spcPts val="0"/>
                        </a:spcAft>
                      </a:pPr>
                      <a:r>
                        <a:rPr lang="tr-TR" sz="1050" dirty="0">
                          <a:effectLst/>
                        </a:rPr>
                        <a:t>Faktör Boyutları</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Konaklama Süresi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effectLst/>
                        </a:rPr>
                        <a:t>Sayı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A.O.</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Std. Sapma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F</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Sig.</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r>
              <a:tr h="156249">
                <a:tc rowSpan="5">
                  <a:txBody>
                    <a:bodyPr/>
                    <a:lstStyle/>
                    <a:p>
                      <a:pPr>
                        <a:lnSpc>
                          <a:spcPct val="107000"/>
                        </a:lnSpc>
                        <a:spcAft>
                          <a:spcPts val="0"/>
                        </a:spcAft>
                      </a:pPr>
                      <a:r>
                        <a:rPr lang="tr-TR" sz="1050">
                          <a:effectLst/>
                        </a:rPr>
                        <a:t>Doğal Kültürel Olanaklar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4,5000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r">
                        <a:lnSpc>
                          <a:spcPct val="107000"/>
                        </a:lnSpc>
                        <a:spcAft>
                          <a:spcPts val="0"/>
                        </a:spcAft>
                      </a:pPr>
                      <a:r>
                        <a:rPr lang="tr-TR" sz="1050">
                          <a:effectLst/>
                        </a:rPr>
                        <a:t>,41633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rowSpan="5">
                  <a:txBody>
                    <a:bodyPr/>
                    <a:lstStyle/>
                    <a:p>
                      <a:pPr algn="ctr">
                        <a:lnSpc>
                          <a:spcPct val="107000"/>
                        </a:lnSpc>
                        <a:spcAft>
                          <a:spcPts val="0"/>
                        </a:spcAft>
                      </a:pPr>
                      <a:r>
                        <a:rPr lang="tr-TR" sz="1050">
                          <a:effectLst/>
                        </a:rPr>
                        <a:t>3,385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rowSpan="5">
                  <a:txBody>
                    <a:bodyPr/>
                    <a:lstStyle/>
                    <a:p>
                      <a:pPr algn="ctr">
                        <a:lnSpc>
                          <a:spcPct val="107000"/>
                        </a:lnSpc>
                        <a:spcAft>
                          <a:spcPts val="0"/>
                        </a:spcAft>
                      </a:pPr>
                      <a:r>
                        <a:rPr lang="tr-TR" sz="1200" b="1">
                          <a:solidFill>
                            <a:srgbClr val="FF0000"/>
                          </a:solidFill>
                          <a:effectLst/>
                        </a:rPr>
                        <a:t>,010</a:t>
                      </a:r>
                      <a:r>
                        <a:rPr lang="tr-TR" sz="1200" b="1" baseline="30000">
                          <a:solidFill>
                            <a:srgbClr val="FF0000"/>
                          </a:solidFill>
                          <a:effectLst/>
                        </a:rPr>
                        <a:t>*</a:t>
                      </a:r>
                      <a:endParaRPr lang="tr-TR" sz="14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r>
              <a:tr h="156249">
                <a:tc vMerge="1">
                  <a:txBody>
                    <a:bodyPr/>
                    <a:lstStyle/>
                    <a:p>
                      <a:endParaRPr lang="tr-TR"/>
                    </a:p>
                  </a:txBody>
                  <a:tcPr/>
                </a:tc>
                <a:tc>
                  <a:txBody>
                    <a:bodyPr/>
                    <a:lstStyle/>
                    <a:p>
                      <a:pPr algn="ctr">
                        <a:lnSpc>
                          <a:spcPct val="107000"/>
                        </a:lnSpc>
                        <a:spcAft>
                          <a:spcPts val="0"/>
                        </a:spcAft>
                      </a:pPr>
                      <a:r>
                        <a:rPr lang="tr-TR" sz="1050">
                          <a:effectLst/>
                        </a:rPr>
                        <a:t>2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FF0000"/>
                          </a:solidFill>
                          <a:effectLst/>
                        </a:rPr>
                        <a:t>4,1830</a:t>
                      </a:r>
                      <a:endParaRPr lang="tr-T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r">
                        <a:lnSpc>
                          <a:spcPct val="107000"/>
                        </a:lnSpc>
                        <a:spcAft>
                          <a:spcPts val="0"/>
                        </a:spcAft>
                      </a:pPr>
                      <a:r>
                        <a:rPr lang="tr-TR" sz="1050">
                          <a:effectLst/>
                        </a:rPr>
                        <a:t>,61852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3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207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4,1034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r">
                        <a:lnSpc>
                          <a:spcPct val="107000"/>
                        </a:lnSpc>
                        <a:spcAft>
                          <a:spcPts val="0"/>
                        </a:spcAft>
                      </a:pPr>
                      <a:r>
                        <a:rPr lang="tr-TR" sz="1050">
                          <a:effectLst/>
                        </a:rPr>
                        <a:t>,63852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4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55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00B050"/>
                          </a:solidFill>
                          <a:effectLst/>
                        </a:rPr>
                        <a:t>3,8364</a:t>
                      </a:r>
                      <a:endParaRPr lang="tr-TR" sz="1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r">
                        <a:lnSpc>
                          <a:spcPct val="107000"/>
                        </a:lnSpc>
                        <a:spcAft>
                          <a:spcPts val="0"/>
                        </a:spcAft>
                      </a:pPr>
                      <a:r>
                        <a:rPr lang="tr-TR" sz="1050">
                          <a:effectLst/>
                        </a:rPr>
                        <a:t>,81112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5 Gece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128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3,9797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r">
                        <a:lnSpc>
                          <a:spcPct val="107000"/>
                        </a:lnSpc>
                        <a:spcAft>
                          <a:spcPts val="0"/>
                        </a:spcAft>
                      </a:pPr>
                      <a:r>
                        <a:rPr lang="tr-TR" sz="1050">
                          <a:effectLst/>
                        </a:rPr>
                        <a:t>,75120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vMerge="1">
                  <a:txBody>
                    <a:bodyPr/>
                    <a:lstStyle/>
                    <a:p>
                      <a:endParaRPr lang="tr-TR"/>
                    </a:p>
                  </a:txBody>
                  <a:tcPr/>
                </a:tc>
                <a:tc vMerge="1">
                  <a:txBody>
                    <a:bodyPr/>
                    <a:lstStyle/>
                    <a:p>
                      <a:endParaRPr lang="tr-TR"/>
                    </a:p>
                  </a:txBody>
                  <a:tcPr/>
                </a:tc>
              </a:tr>
              <a:tr h="156249">
                <a:tc rowSpan="5">
                  <a:txBody>
                    <a:bodyPr/>
                    <a:lstStyle/>
                    <a:p>
                      <a:pPr>
                        <a:lnSpc>
                          <a:spcPct val="107000"/>
                        </a:lnSpc>
                        <a:spcAft>
                          <a:spcPts val="0"/>
                        </a:spcAft>
                      </a:pPr>
                      <a:r>
                        <a:rPr lang="tr-TR" sz="1050">
                          <a:effectLst/>
                        </a:rPr>
                        <a:t>Etkinlik</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effectLst/>
                        </a:rPr>
                        <a:t>2,2500</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,95743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rowSpan="5">
                  <a:txBody>
                    <a:bodyPr/>
                    <a:lstStyle/>
                    <a:p>
                      <a:pPr algn="ctr">
                        <a:lnSpc>
                          <a:spcPct val="107000"/>
                        </a:lnSpc>
                        <a:spcAft>
                          <a:spcPts val="0"/>
                        </a:spcAft>
                      </a:pPr>
                      <a:r>
                        <a:rPr lang="tr-TR" sz="1050">
                          <a:effectLst/>
                        </a:rPr>
                        <a:t>8,350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rowSpan="5">
                  <a:txBody>
                    <a:bodyPr/>
                    <a:lstStyle/>
                    <a:p>
                      <a:pPr algn="ctr">
                        <a:lnSpc>
                          <a:spcPct val="107000"/>
                        </a:lnSpc>
                        <a:spcAft>
                          <a:spcPts val="0"/>
                        </a:spcAft>
                      </a:pPr>
                      <a:r>
                        <a:rPr lang="tr-TR" sz="1200" b="1">
                          <a:solidFill>
                            <a:srgbClr val="FF0000"/>
                          </a:solidFill>
                          <a:effectLst/>
                        </a:rPr>
                        <a:t>,000</a:t>
                      </a:r>
                      <a:r>
                        <a:rPr lang="tr-TR" sz="1200" b="1" baseline="30000">
                          <a:solidFill>
                            <a:srgbClr val="FF0000"/>
                          </a:solidFill>
                          <a:effectLst/>
                        </a:rPr>
                        <a:t>*</a:t>
                      </a:r>
                      <a:endParaRPr lang="tr-TR" sz="14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r>
              <a:tr h="156249">
                <a:tc vMerge="1">
                  <a:txBody>
                    <a:bodyPr/>
                    <a:lstStyle/>
                    <a:p>
                      <a:endParaRPr lang="tr-TR"/>
                    </a:p>
                  </a:txBody>
                  <a:tcPr/>
                </a:tc>
                <a:tc>
                  <a:txBody>
                    <a:bodyPr/>
                    <a:lstStyle/>
                    <a:p>
                      <a:pPr algn="ctr">
                        <a:lnSpc>
                          <a:spcPct val="107000"/>
                        </a:lnSpc>
                        <a:spcAft>
                          <a:spcPts val="0"/>
                        </a:spcAft>
                      </a:pPr>
                      <a:r>
                        <a:rPr lang="tr-TR" sz="1050">
                          <a:effectLst/>
                        </a:rPr>
                        <a:t>2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FF0000"/>
                          </a:solidFill>
                          <a:effectLst/>
                        </a:rPr>
                        <a:t>3,2987</a:t>
                      </a:r>
                      <a:endParaRPr lang="tr-T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1,02553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3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207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3,4702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1,01555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4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55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00B050"/>
                          </a:solidFill>
                          <a:effectLst/>
                        </a:rPr>
                        <a:t>2,6970</a:t>
                      </a:r>
                      <a:endParaRPr lang="tr-TR" sz="1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1,19717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5 Gece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128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2,9661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1,25201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rowSpan="5">
                  <a:txBody>
                    <a:bodyPr/>
                    <a:lstStyle/>
                    <a:p>
                      <a:pPr>
                        <a:lnSpc>
                          <a:spcPct val="107000"/>
                        </a:lnSpc>
                        <a:spcAft>
                          <a:spcPts val="0"/>
                        </a:spcAft>
                      </a:pPr>
                      <a:r>
                        <a:rPr lang="tr-TR" sz="1050" dirty="0">
                          <a:effectLst/>
                        </a:rPr>
                        <a:t>Fiyat ve Uygunluk</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4,1250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,62915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rowSpan="5">
                  <a:txBody>
                    <a:bodyPr/>
                    <a:lstStyle/>
                    <a:p>
                      <a:pPr algn="ctr">
                        <a:lnSpc>
                          <a:spcPct val="107000"/>
                        </a:lnSpc>
                        <a:spcAft>
                          <a:spcPts val="0"/>
                        </a:spcAft>
                      </a:pPr>
                      <a:r>
                        <a:rPr lang="tr-TR" sz="1050">
                          <a:effectLst/>
                        </a:rPr>
                        <a:t>4,137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rowSpan="5">
                  <a:txBody>
                    <a:bodyPr/>
                    <a:lstStyle/>
                    <a:p>
                      <a:pPr algn="ctr">
                        <a:lnSpc>
                          <a:spcPct val="107000"/>
                        </a:lnSpc>
                        <a:spcAft>
                          <a:spcPts val="0"/>
                        </a:spcAft>
                      </a:pPr>
                      <a:r>
                        <a:rPr lang="tr-TR" sz="1200" b="1">
                          <a:solidFill>
                            <a:srgbClr val="FF0000"/>
                          </a:solidFill>
                          <a:effectLst/>
                        </a:rPr>
                        <a:t>,003</a:t>
                      </a:r>
                      <a:r>
                        <a:rPr lang="tr-TR" sz="1200" b="1" baseline="30000">
                          <a:solidFill>
                            <a:srgbClr val="FF0000"/>
                          </a:solidFill>
                          <a:effectLst/>
                        </a:rPr>
                        <a:t>*</a:t>
                      </a:r>
                      <a:endParaRPr lang="tr-TR" sz="14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r>
              <a:tr h="156249">
                <a:tc vMerge="1">
                  <a:txBody>
                    <a:bodyPr/>
                    <a:lstStyle/>
                    <a:p>
                      <a:endParaRPr lang="tr-TR"/>
                    </a:p>
                  </a:txBody>
                  <a:tcPr/>
                </a:tc>
                <a:tc>
                  <a:txBody>
                    <a:bodyPr/>
                    <a:lstStyle/>
                    <a:p>
                      <a:pPr algn="ctr">
                        <a:lnSpc>
                          <a:spcPct val="107000"/>
                        </a:lnSpc>
                        <a:spcAft>
                          <a:spcPts val="0"/>
                        </a:spcAft>
                      </a:pPr>
                      <a:r>
                        <a:rPr lang="tr-TR" sz="1050">
                          <a:effectLst/>
                        </a:rPr>
                        <a:t>2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3,9009</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,70599</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3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207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FF0000"/>
                          </a:solidFill>
                          <a:effectLst/>
                        </a:rPr>
                        <a:t>3,9408</a:t>
                      </a:r>
                      <a:endParaRPr lang="tr-T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,56640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4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55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3,7045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1,01504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5 Gece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128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dirty="0">
                          <a:solidFill>
                            <a:srgbClr val="00B050"/>
                          </a:solidFill>
                          <a:effectLst/>
                        </a:rPr>
                        <a:t>3,6191</a:t>
                      </a:r>
                      <a:endParaRPr lang="tr-TR" sz="1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,98411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rowSpan="5">
                  <a:txBody>
                    <a:bodyPr/>
                    <a:lstStyle/>
                    <a:p>
                      <a:pPr>
                        <a:lnSpc>
                          <a:spcPct val="107000"/>
                        </a:lnSpc>
                        <a:spcAft>
                          <a:spcPts val="0"/>
                        </a:spcAft>
                      </a:pPr>
                      <a:r>
                        <a:rPr lang="tr-TR" sz="1050">
                          <a:effectLst/>
                        </a:rPr>
                        <a:t>Kalite ve Güven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4,0000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,27217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rowSpan="5">
                  <a:txBody>
                    <a:bodyPr/>
                    <a:lstStyle/>
                    <a:p>
                      <a:pPr algn="ctr">
                        <a:lnSpc>
                          <a:spcPct val="107000"/>
                        </a:lnSpc>
                        <a:spcAft>
                          <a:spcPts val="0"/>
                        </a:spcAft>
                      </a:pPr>
                      <a:r>
                        <a:rPr lang="tr-TR" sz="1050">
                          <a:effectLst/>
                        </a:rPr>
                        <a:t>4,443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rowSpan="5">
                  <a:txBody>
                    <a:bodyPr/>
                    <a:lstStyle/>
                    <a:p>
                      <a:pPr algn="ctr">
                        <a:lnSpc>
                          <a:spcPct val="107000"/>
                        </a:lnSpc>
                        <a:spcAft>
                          <a:spcPts val="0"/>
                        </a:spcAft>
                      </a:pPr>
                      <a:r>
                        <a:rPr lang="tr-TR" sz="1200" b="1">
                          <a:solidFill>
                            <a:srgbClr val="FF0000"/>
                          </a:solidFill>
                          <a:effectLst/>
                        </a:rPr>
                        <a:t>,002</a:t>
                      </a:r>
                      <a:r>
                        <a:rPr lang="tr-TR" sz="1200" b="1" baseline="30000">
                          <a:solidFill>
                            <a:srgbClr val="FF0000"/>
                          </a:solidFill>
                          <a:effectLst/>
                        </a:rPr>
                        <a:t>*</a:t>
                      </a:r>
                      <a:endParaRPr lang="tr-TR" sz="14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r>
              <a:tr h="156249">
                <a:tc vMerge="1">
                  <a:txBody>
                    <a:bodyPr/>
                    <a:lstStyle/>
                    <a:p>
                      <a:endParaRPr lang="tr-TR"/>
                    </a:p>
                  </a:txBody>
                  <a:tcPr/>
                </a:tc>
                <a:tc>
                  <a:txBody>
                    <a:bodyPr/>
                    <a:lstStyle/>
                    <a:p>
                      <a:pPr algn="ctr">
                        <a:lnSpc>
                          <a:spcPct val="107000"/>
                        </a:lnSpc>
                        <a:spcAft>
                          <a:spcPts val="0"/>
                        </a:spcAft>
                      </a:pPr>
                      <a:r>
                        <a:rPr lang="tr-TR" sz="1050">
                          <a:effectLst/>
                        </a:rPr>
                        <a:t>2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FF0000"/>
                          </a:solidFill>
                          <a:effectLst/>
                        </a:rPr>
                        <a:t>4,0126</a:t>
                      </a:r>
                      <a:endParaRPr lang="tr-T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,72437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3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207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FF0000"/>
                          </a:solidFill>
                          <a:effectLst/>
                        </a:rPr>
                        <a:t>3,8953</a:t>
                      </a:r>
                      <a:endParaRPr lang="tr-T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,81867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4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55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00B050"/>
                          </a:solidFill>
                          <a:effectLst/>
                        </a:rPr>
                        <a:t>3,4424</a:t>
                      </a:r>
                      <a:endParaRPr lang="tr-TR" sz="1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,91187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5 Gece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128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dirty="0">
                          <a:effectLst/>
                        </a:rPr>
                        <a:t>3,7813</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,99027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rowSpan="5">
                  <a:txBody>
                    <a:bodyPr/>
                    <a:lstStyle/>
                    <a:p>
                      <a:pPr>
                        <a:lnSpc>
                          <a:spcPct val="107000"/>
                        </a:lnSpc>
                        <a:spcAft>
                          <a:spcPts val="0"/>
                        </a:spcAft>
                      </a:pPr>
                      <a:r>
                        <a:rPr lang="tr-TR" sz="1050">
                          <a:effectLst/>
                        </a:rPr>
                        <a:t>Alışveriş</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3,2500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,91793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rowSpan="5">
                  <a:txBody>
                    <a:bodyPr/>
                    <a:lstStyle/>
                    <a:p>
                      <a:pPr algn="ctr">
                        <a:lnSpc>
                          <a:spcPct val="107000"/>
                        </a:lnSpc>
                        <a:spcAft>
                          <a:spcPts val="0"/>
                        </a:spcAft>
                      </a:pPr>
                      <a:r>
                        <a:rPr lang="tr-TR" sz="1050">
                          <a:effectLst/>
                        </a:rPr>
                        <a:t>4,856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rowSpan="5">
                  <a:txBody>
                    <a:bodyPr/>
                    <a:lstStyle/>
                    <a:p>
                      <a:pPr algn="ctr">
                        <a:lnSpc>
                          <a:spcPct val="107000"/>
                        </a:lnSpc>
                        <a:spcAft>
                          <a:spcPts val="0"/>
                        </a:spcAft>
                      </a:pPr>
                      <a:r>
                        <a:rPr lang="tr-TR" sz="1200" b="1" dirty="0">
                          <a:solidFill>
                            <a:srgbClr val="FF0000"/>
                          </a:solidFill>
                          <a:effectLst/>
                        </a:rPr>
                        <a:t>,001</a:t>
                      </a:r>
                      <a:r>
                        <a:rPr lang="tr-TR" sz="1200" b="1" baseline="30000" dirty="0">
                          <a:solidFill>
                            <a:srgbClr val="FF0000"/>
                          </a:solidFill>
                          <a:effectLst/>
                        </a:rPr>
                        <a:t>*</a:t>
                      </a:r>
                      <a:endParaRPr lang="tr-TR"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r>
              <a:tr h="156249">
                <a:tc vMerge="1">
                  <a:txBody>
                    <a:bodyPr/>
                    <a:lstStyle/>
                    <a:p>
                      <a:endParaRPr lang="tr-TR"/>
                    </a:p>
                  </a:txBody>
                  <a:tcPr/>
                </a:tc>
                <a:tc>
                  <a:txBody>
                    <a:bodyPr/>
                    <a:lstStyle/>
                    <a:p>
                      <a:pPr algn="ctr">
                        <a:lnSpc>
                          <a:spcPct val="107000"/>
                        </a:lnSpc>
                        <a:spcAft>
                          <a:spcPts val="0"/>
                        </a:spcAft>
                      </a:pPr>
                      <a:r>
                        <a:rPr lang="tr-TR" sz="1050">
                          <a:effectLst/>
                        </a:rPr>
                        <a:t>2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106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3,7264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,95263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3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207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dirty="0">
                          <a:solidFill>
                            <a:srgbClr val="FF0000"/>
                          </a:solidFill>
                          <a:effectLst/>
                        </a:rPr>
                        <a:t>3,8712</a:t>
                      </a:r>
                      <a:endParaRPr lang="tr-TR" sz="1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,80018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4 Gece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55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nchor="ctr"/>
                </a:tc>
                <a:tc>
                  <a:txBody>
                    <a:bodyPr/>
                    <a:lstStyle/>
                    <a:p>
                      <a:pPr algn="ctr">
                        <a:lnSpc>
                          <a:spcPct val="107000"/>
                        </a:lnSpc>
                        <a:spcAft>
                          <a:spcPts val="0"/>
                        </a:spcAft>
                      </a:pPr>
                      <a:r>
                        <a:rPr lang="tr-TR" sz="1050">
                          <a:effectLst/>
                        </a:rPr>
                        <a:t>3,4545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a:effectLst/>
                        </a:rPr>
                        <a:t>1,13378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r h="156249">
                <a:tc vMerge="1">
                  <a:txBody>
                    <a:bodyPr/>
                    <a:lstStyle/>
                    <a:p>
                      <a:endParaRPr lang="tr-TR"/>
                    </a:p>
                  </a:txBody>
                  <a:tcPr/>
                </a:tc>
                <a:tc>
                  <a:txBody>
                    <a:bodyPr/>
                    <a:lstStyle/>
                    <a:p>
                      <a:pPr algn="ctr">
                        <a:lnSpc>
                          <a:spcPct val="107000"/>
                        </a:lnSpc>
                        <a:spcAft>
                          <a:spcPts val="0"/>
                        </a:spcAft>
                      </a:pPr>
                      <a:r>
                        <a:rPr lang="tr-TR" sz="1050">
                          <a:effectLst/>
                        </a:rPr>
                        <a:t>5 Gece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a:effectLst/>
                        </a:rPr>
                        <a:t>128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ctr">
                        <a:lnSpc>
                          <a:spcPct val="107000"/>
                        </a:lnSpc>
                        <a:spcAft>
                          <a:spcPts val="0"/>
                        </a:spcAft>
                      </a:pPr>
                      <a:r>
                        <a:rPr lang="tr-TR" sz="1050" dirty="0">
                          <a:solidFill>
                            <a:srgbClr val="00B050"/>
                          </a:solidFill>
                          <a:effectLst/>
                        </a:rPr>
                        <a:t>3,4557</a:t>
                      </a:r>
                      <a:endParaRPr lang="tr-TR" sz="1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a:txBody>
                    <a:bodyPr/>
                    <a:lstStyle/>
                    <a:p>
                      <a:pPr algn="r">
                        <a:lnSpc>
                          <a:spcPct val="107000"/>
                        </a:lnSpc>
                        <a:spcAft>
                          <a:spcPts val="0"/>
                        </a:spcAft>
                      </a:pPr>
                      <a:r>
                        <a:rPr lang="tr-TR" sz="1050" dirty="0">
                          <a:effectLst/>
                        </a:rPr>
                        <a:t>1,09949</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2659" marR="62659"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353391907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ANOVA Testi Sonuçları</a:t>
            </a:r>
            <a:endParaRPr lang="tr-TR" sz="3600" dirty="0"/>
          </a:p>
        </p:txBody>
      </p:sp>
      <p:graphicFrame>
        <p:nvGraphicFramePr>
          <p:cNvPr id="3" name="Tablo 2"/>
          <p:cNvGraphicFramePr>
            <a:graphicFrameLocks noGrp="1"/>
          </p:cNvGraphicFramePr>
          <p:nvPr>
            <p:extLst>
              <p:ext uri="{D42A27DB-BD31-4B8C-83A1-F6EECF244321}">
                <p14:modId xmlns:p14="http://schemas.microsoft.com/office/powerpoint/2010/main" val="89768648"/>
              </p:ext>
            </p:extLst>
          </p:nvPr>
        </p:nvGraphicFramePr>
        <p:xfrm>
          <a:off x="1215734" y="1828804"/>
          <a:ext cx="9939947" cy="4343395"/>
        </p:xfrm>
        <a:graphic>
          <a:graphicData uri="http://schemas.openxmlformats.org/drawingml/2006/table">
            <a:tbl>
              <a:tblPr firstRow="1" firstCol="1" bandRow="1">
                <a:tableStyleId>{5C22544A-7EE6-4342-B048-85BDC9FD1C3A}</a:tableStyleId>
              </a:tblPr>
              <a:tblGrid>
                <a:gridCol w="2183272"/>
                <a:gridCol w="1673683"/>
                <a:gridCol w="1354152"/>
                <a:gridCol w="1354152"/>
                <a:gridCol w="1354152"/>
                <a:gridCol w="1178349"/>
                <a:gridCol w="842187"/>
              </a:tblGrid>
              <a:tr h="403175">
                <a:tc>
                  <a:txBody>
                    <a:bodyPr/>
                    <a:lstStyle/>
                    <a:p>
                      <a:pPr algn="ctr">
                        <a:lnSpc>
                          <a:spcPct val="107000"/>
                        </a:lnSpc>
                        <a:spcAft>
                          <a:spcPts val="0"/>
                        </a:spcAft>
                      </a:pPr>
                      <a:r>
                        <a:rPr lang="tr-TR" sz="1200" dirty="0">
                          <a:effectLst/>
                        </a:rPr>
                        <a:t>Faktör Boyutları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Konaklama Süresi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effectLst/>
                        </a:rPr>
                        <a:t>Sayı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A.O.</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Std. Sapma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F</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Sig.</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7011">
                <a:tc rowSpan="5">
                  <a:txBody>
                    <a:bodyPr/>
                    <a:lstStyle/>
                    <a:p>
                      <a:pPr>
                        <a:lnSpc>
                          <a:spcPct val="107000"/>
                        </a:lnSpc>
                        <a:spcAft>
                          <a:spcPts val="0"/>
                        </a:spcAft>
                      </a:pPr>
                      <a:r>
                        <a:rPr lang="tr-TR" sz="1200" dirty="0">
                          <a:effectLst/>
                        </a:rPr>
                        <a:t>Prestij Bilgi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4,5000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,57735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a:effectLst/>
                        </a:rPr>
                        <a:t>4,020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b="1">
                          <a:solidFill>
                            <a:srgbClr val="FF0000"/>
                          </a:solidFill>
                          <a:effectLst/>
                        </a:rPr>
                        <a:t>,003</a:t>
                      </a:r>
                      <a:r>
                        <a:rPr lang="tr-TR" sz="1200" b="1" baseline="30000">
                          <a:solidFill>
                            <a:srgbClr val="FF0000"/>
                          </a:solidFill>
                          <a:effectLst/>
                        </a:rPr>
                        <a:t>*</a:t>
                      </a:r>
                      <a:endParaRPr lang="tr-TR" sz="1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7011">
                <a:tc vMerge="1">
                  <a:txBody>
                    <a:bodyPr/>
                    <a:lstStyle/>
                    <a:p>
                      <a:endParaRPr lang="tr-TR"/>
                    </a:p>
                  </a:txBody>
                  <a:tcPr/>
                </a:tc>
                <a:tc>
                  <a:txBody>
                    <a:bodyPr/>
                    <a:lstStyle/>
                    <a:p>
                      <a:pPr algn="ctr">
                        <a:lnSpc>
                          <a:spcPct val="107000"/>
                        </a:lnSpc>
                        <a:spcAft>
                          <a:spcPts val="0"/>
                        </a:spcAft>
                      </a:pPr>
                      <a:r>
                        <a:rPr lang="tr-TR" sz="1200">
                          <a:effectLst/>
                        </a:rPr>
                        <a:t>2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106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4,2889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,61947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3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207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4,3732</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,46175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4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4,1614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,66435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5 Gece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128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solidFill>
                            <a:srgbClr val="00B050"/>
                          </a:solidFill>
                          <a:effectLst/>
                        </a:rPr>
                        <a:t>4,1230</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r">
                        <a:lnSpc>
                          <a:spcPct val="107000"/>
                        </a:lnSpc>
                        <a:spcAft>
                          <a:spcPts val="0"/>
                        </a:spcAft>
                      </a:pPr>
                      <a:r>
                        <a:rPr lang="tr-TR" sz="1200">
                          <a:effectLst/>
                        </a:rPr>
                        <a:t>,75065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tr-TR"/>
                    </a:p>
                  </a:txBody>
                  <a:tcPr/>
                </a:tc>
                <a:tc vMerge="1">
                  <a:txBody>
                    <a:bodyPr/>
                    <a:lstStyle/>
                    <a:p>
                      <a:endParaRPr lang="tr-TR"/>
                    </a:p>
                  </a:txBody>
                  <a:tcPr/>
                </a:tc>
              </a:tr>
              <a:tr h="197011">
                <a:tc rowSpan="5">
                  <a:txBody>
                    <a:bodyPr/>
                    <a:lstStyle/>
                    <a:p>
                      <a:pPr>
                        <a:lnSpc>
                          <a:spcPct val="107000"/>
                        </a:lnSpc>
                        <a:spcAft>
                          <a:spcPts val="0"/>
                        </a:spcAft>
                      </a:pPr>
                      <a:r>
                        <a:rPr lang="tr-TR" sz="1200" dirty="0">
                          <a:effectLst/>
                        </a:rPr>
                        <a:t>Keşif</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4,5000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,41633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11,351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b="1">
                          <a:solidFill>
                            <a:srgbClr val="FF0000"/>
                          </a:solidFill>
                          <a:effectLst/>
                        </a:rPr>
                        <a:t>,000</a:t>
                      </a:r>
                      <a:r>
                        <a:rPr lang="tr-TR" sz="1200" b="1" baseline="30000">
                          <a:solidFill>
                            <a:srgbClr val="FF0000"/>
                          </a:solidFill>
                          <a:effectLst/>
                        </a:rPr>
                        <a:t>**</a:t>
                      </a:r>
                      <a:endParaRPr lang="tr-TR" sz="1600" b="1">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7011">
                <a:tc vMerge="1">
                  <a:txBody>
                    <a:bodyPr/>
                    <a:lstStyle/>
                    <a:p>
                      <a:endParaRPr lang="tr-TR"/>
                    </a:p>
                  </a:txBody>
                  <a:tcPr/>
                </a:tc>
                <a:tc>
                  <a:txBody>
                    <a:bodyPr/>
                    <a:lstStyle/>
                    <a:p>
                      <a:pPr algn="ctr">
                        <a:lnSpc>
                          <a:spcPct val="107000"/>
                        </a:lnSpc>
                        <a:spcAft>
                          <a:spcPts val="0"/>
                        </a:spcAft>
                      </a:pPr>
                      <a:r>
                        <a:rPr lang="tr-TR" sz="1200">
                          <a:effectLst/>
                        </a:rPr>
                        <a:t>2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106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4,2189</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,66906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3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207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4,3517</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,52100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4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4,0400</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,66711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5 Gece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128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solidFill>
                            <a:srgbClr val="00B050"/>
                          </a:solidFill>
                          <a:effectLst/>
                        </a:rPr>
                        <a:t>3,8938</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,74831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rowSpan="5">
                  <a:txBody>
                    <a:bodyPr/>
                    <a:lstStyle/>
                    <a:p>
                      <a:pPr>
                        <a:lnSpc>
                          <a:spcPct val="107000"/>
                        </a:lnSpc>
                        <a:spcAft>
                          <a:spcPts val="0"/>
                        </a:spcAft>
                      </a:pPr>
                      <a:r>
                        <a:rPr lang="tr-TR" sz="1200" dirty="0" smtClean="0">
                          <a:effectLst/>
                        </a:rPr>
                        <a:t>Aile ve Arkadaşlar ile</a:t>
                      </a:r>
                      <a:r>
                        <a:rPr lang="tr-TR" sz="1200" baseline="0" dirty="0" smtClean="0">
                          <a:effectLst/>
                        </a:rPr>
                        <a:t> Birlikte Olmak</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3,9375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,77392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10,209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b="1" dirty="0">
                          <a:solidFill>
                            <a:srgbClr val="FF0000"/>
                          </a:solidFill>
                          <a:effectLst/>
                        </a:rPr>
                        <a:t>,000</a:t>
                      </a:r>
                      <a:r>
                        <a:rPr lang="tr-TR" sz="1200" b="1" baseline="30000" dirty="0">
                          <a:solidFill>
                            <a:srgbClr val="FF0000"/>
                          </a:solidFill>
                          <a:effectLst/>
                        </a:rPr>
                        <a:t>**</a:t>
                      </a:r>
                      <a:endParaRPr lang="tr-TR" sz="16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7011">
                <a:tc vMerge="1">
                  <a:txBody>
                    <a:bodyPr/>
                    <a:lstStyle/>
                    <a:p>
                      <a:endParaRPr lang="tr-TR"/>
                    </a:p>
                  </a:txBody>
                  <a:tcPr/>
                </a:tc>
                <a:tc>
                  <a:txBody>
                    <a:bodyPr/>
                    <a:lstStyle/>
                    <a:p>
                      <a:pPr algn="ctr">
                        <a:lnSpc>
                          <a:spcPct val="107000"/>
                        </a:lnSpc>
                        <a:spcAft>
                          <a:spcPts val="0"/>
                        </a:spcAft>
                      </a:pPr>
                      <a:r>
                        <a:rPr lang="tr-TR" sz="1200">
                          <a:effectLst/>
                        </a:rPr>
                        <a:t>2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106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FF0000"/>
                          </a:solidFill>
                          <a:effectLst/>
                        </a:rPr>
                        <a:t>3,9599</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,86130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3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207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4,0072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,91472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4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dirty="0">
                          <a:solidFill>
                            <a:srgbClr val="00B050"/>
                          </a:solidFill>
                          <a:effectLst/>
                        </a:rPr>
                        <a:t>3,2455</a:t>
                      </a:r>
                      <a:endParaRPr lang="tr-TR" sz="16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1,06555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5 Gece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128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dirty="0">
                          <a:effectLst/>
                        </a:rPr>
                        <a:t>3,5684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,95762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rowSpan="5">
                  <a:txBody>
                    <a:bodyPr/>
                    <a:lstStyle/>
                    <a:p>
                      <a:pPr>
                        <a:lnSpc>
                          <a:spcPct val="107000"/>
                        </a:lnSpc>
                        <a:spcAft>
                          <a:spcPts val="0"/>
                        </a:spcAft>
                      </a:pPr>
                      <a:r>
                        <a:rPr lang="tr-TR" sz="1200" dirty="0" smtClean="0">
                          <a:effectLst/>
                        </a:rPr>
                        <a:t>Rahatlama ve Kaçış</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,72008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5">
                  <a:txBody>
                    <a:bodyPr/>
                    <a:lstStyle/>
                    <a:p>
                      <a:pPr algn="ctr">
                        <a:lnSpc>
                          <a:spcPct val="107000"/>
                        </a:lnSpc>
                        <a:spcAft>
                          <a:spcPts val="0"/>
                        </a:spcAft>
                      </a:pPr>
                      <a:r>
                        <a:rPr lang="tr-TR" sz="1200">
                          <a:effectLst/>
                        </a:rPr>
                        <a:t>,828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5">
                  <a:txBody>
                    <a:bodyPr/>
                    <a:lstStyle/>
                    <a:p>
                      <a:pPr algn="ctr">
                        <a:lnSpc>
                          <a:spcPct val="107000"/>
                        </a:lnSpc>
                        <a:spcAft>
                          <a:spcPts val="0"/>
                        </a:spcAft>
                      </a:pPr>
                      <a:r>
                        <a:rPr lang="tr-TR" sz="1200">
                          <a:effectLst/>
                        </a:rPr>
                        <a:t>,508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197011">
                <a:tc vMerge="1">
                  <a:txBody>
                    <a:bodyPr/>
                    <a:lstStyle/>
                    <a:p>
                      <a:endParaRPr lang="tr-TR"/>
                    </a:p>
                  </a:txBody>
                  <a:tcPr/>
                </a:tc>
                <a:tc>
                  <a:txBody>
                    <a:bodyPr/>
                    <a:lstStyle/>
                    <a:p>
                      <a:pPr algn="ctr">
                        <a:lnSpc>
                          <a:spcPct val="107000"/>
                        </a:lnSpc>
                        <a:spcAft>
                          <a:spcPts val="0"/>
                        </a:spcAft>
                      </a:pPr>
                      <a:r>
                        <a:rPr lang="tr-TR" sz="1200">
                          <a:effectLst/>
                        </a:rPr>
                        <a:t>2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106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4,1226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,75918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3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207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4,1884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,77267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4 Gece</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55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tr-TR" sz="1200">
                          <a:effectLst/>
                        </a:rPr>
                        <a:t>4,0970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a:effectLst/>
                        </a:rPr>
                        <a:t>,72485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r h="197011">
                <a:tc vMerge="1">
                  <a:txBody>
                    <a:bodyPr/>
                    <a:lstStyle/>
                    <a:p>
                      <a:endParaRPr lang="tr-TR"/>
                    </a:p>
                  </a:txBody>
                  <a:tcPr/>
                </a:tc>
                <a:tc>
                  <a:txBody>
                    <a:bodyPr/>
                    <a:lstStyle/>
                    <a:p>
                      <a:pPr algn="ctr">
                        <a:lnSpc>
                          <a:spcPct val="107000"/>
                        </a:lnSpc>
                        <a:spcAft>
                          <a:spcPts val="0"/>
                        </a:spcAft>
                      </a:pPr>
                      <a:r>
                        <a:rPr lang="tr-TR" sz="1200">
                          <a:effectLst/>
                        </a:rPr>
                        <a:t>5 Gece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128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tr-TR" sz="1200">
                          <a:effectLst/>
                        </a:rPr>
                        <a:t>4,0391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0"/>
                        </a:spcAft>
                      </a:pPr>
                      <a:r>
                        <a:rPr lang="tr-TR" sz="1200" dirty="0">
                          <a:effectLst/>
                        </a:rPr>
                        <a:t>,73248</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tr-TR"/>
                    </a:p>
                  </a:txBody>
                  <a:tcPr/>
                </a:tc>
                <a:tc vMerge="1">
                  <a:txBody>
                    <a:bodyPr/>
                    <a:lstStyle/>
                    <a:p>
                      <a:endParaRPr lang="tr-TR"/>
                    </a:p>
                  </a:txBody>
                  <a:tcPr/>
                </a:tc>
              </a:tr>
            </a:tbl>
          </a:graphicData>
        </a:graphic>
      </p:graphicFrame>
    </p:spTree>
    <p:extLst>
      <p:ext uri="{BB962C8B-B14F-4D97-AF65-F5344CB8AC3E}">
        <p14:creationId xmlns:p14="http://schemas.microsoft.com/office/powerpoint/2010/main" val="23568719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p:txBody>
          <a:bodyPr>
            <a:noAutofit/>
          </a:bodyPr>
          <a:lstStyle/>
          <a:p>
            <a:r>
              <a:rPr lang="tr-TR" sz="3600" b="1" dirty="0"/>
              <a:t>Araştırma Bulgularının Genel Değerlendirilmesi</a:t>
            </a:r>
          </a:p>
        </p:txBody>
      </p:sp>
      <p:sp>
        <p:nvSpPr>
          <p:cNvPr id="4" name="İçerik Yer Tutucusu 9"/>
          <p:cNvSpPr>
            <a:spLocks noGrp="1"/>
          </p:cNvSpPr>
          <p:nvPr>
            <p:ph idx="1"/>
          </p:nvPr>
        </p:nvSpPr>
        <p:spPr>
          <a:xfrm>
            <a:off x="1097280" y="1845734"/>
            <a:ext cx="10058400" cy="4513502"/>
          </a:xfrm>
        </p:spPr>
        <p:txBody>
          <a:bodyPr>
            <a:normAutofit fontScale="92500"/>
          </a:bodyPr>
          <a:lstStyle/>
          <a:p>
            <a:pPr marL="342900" lvl="3" indent="-342900">
              <a:spcBef>
                <a:spcPts val="1200"/>
              </a:spcBef>
              <a:spcAft>
                <a:spcPts val="200"/>
              </a:spcAft>
              <a:buSzPct val="100000"/>
            </a:pPr>
            <a:r>
              <a:rPr lang="tr-TR" sz="2400" dirty="0"/>
              <a:t>Araştırmaya katılan turistlerin cinsiyetlere göre dağılımına bakımından birbirine yakın olduğu söylenebilir. </a:t>
            </a:r>
            <a:endParaRPr lang="tr-TR" sz="2400" dirty="0" smtClean="0"/>
          </a:p>
          <a:p>
            <a:pPr marL="342900" lvl="3" indent="-342900">
              <a:spcBef>
                <a:spcPts val="1200"/>
              </a:spcBef>
              <a:spcAft>
                <a:spcPts val="200"/>
              </a:spcAft>
              <a:buSzPct val="100000"/>
            </a:pPr>
            <a:r>
              <a:rPr lang="tr-TR" sz="2400" dirty="0"/>
              <a:t>Meslekleri bakımından büyük çoğunluğu özel sektör çalışanlarıdır (%74). </a:t>
            </a:r>
            <a:endParaRPr lang="tr-TR" sz="2400" dirty="0" smtClean="0"/>
          </a:p>
          <a:p>
            <a:pPr marL="342900" lvl="3" indent="-342900">
              <a:spcBef>
                <a:spcPts val="1200"/>
              </a:spcBef>
              <a:spcAft>
                <a:spcPts val="200"/>
              </a:spcAft>
              <a:buSzPct val="100000"/>
            </a:pPr>
            <a:r>
              <a:rPr lang="tr-TR" sz="2400" dirty="0"/>
              <a:t>Evli olanların oranı %43 iken büyük çoğunluğu (%66) çocuk sahibi </a:t>
            </a:r>
            <a:r>
              <a:rPr lang="tr-TR" sz="2400" dirty="0" smtClean="0"/>
              <a:t>değildir</a:t>
            </a:r>
          </a:p>
          <a:p>
            <a:pPr marL="342900" lvl="3" indent="-342900">
              <a:spcBef>
                <a:spcPts val="1200"/>
              </a:spcBef>
              <a:spcAft>
                <a:spcPts val="200"/>
              </a:spcAft>
              <a:buSzPct val="100000"/>
            </a:pPr>
            <a:r>
              <a:rPr lang="tr-TR" sz="2400" dirty="0"/>
              <a:t>Katılımcılardan büyük bir bölümü (%81) seyahat organizasyonları seyahat acenteleri aracılığı ile yapmışlardır. </a:t>
            </a:r>
            <a:endParaRPr lang="tr-TR" sz="2400" dirty="0" smtClean="0"/>
          </a:p>
          <a:p>
            <a:pPr marL="342900" lvl="3" indent="-342900">
              <a:spcBef>
                <a:spcPts val="1200"/>
              </a:spcBef>
              <a:spcAft>
                <a:spcPts val="200"/>
              </a:spcAft>
              <a:buSzPct val="100000"/>
            </a:pPr>
            <a:r>
              <a:rPr lang="tr-TR" sz="2400" dirty="0"/>
              <a:t>Eğitim seviyeleri ve gelir durumları yüksek olduğu söylenebilir. </a:t>
            </a:r>
            <a:endParaRPr lang="tr-TR" sz="2400" dirty="0" smtClean="0"/>
          </a:p>
          <a:p>
            <a:pPr marL="342900" lvl="3" indent="-342900">
              <a:spcBef>
                <a:spcPts val="1200"/>
              </a:spcBef>
              <a:spcAft>
                <a:spcPts val="200"/>
              </a:spcAft>
              <a:buSzPct val="100000"/>
            </a:pPr>
            <a:r>
              <a:rPr lang="tr-TR" sz="2400" dirty="0"/>
              <a:t>Katılımcıların büyük bir çoğunluğu (%96) İstanbul’u ilk defa ziyaret etmiştir. </a:t>
            </a:r>
            <a:endParaRPr lang="tr-TR" sz="2400" dirty="0" smtClean="0"/>
          </a:p>
          <a:p>
            <a:pPr marL="342900" lvl="3" indent="-342900">
              <a:spcBef>
                <a:spcPts val="1200"/>
              </a:spcBef>
              <a:spcAft>
                <a:spcPts val="200"/>
              </a:spcAft>
              <a:buSzPct val="100000"/>
            </a:pPr>
            <a:r>
              <a:rPr lang="tr-TR" sz="2400" dirty="0"/>
              <a:t>Katılımcılar genellikle seyahatlerini uzun süre önce planlamaktadırlar. </a:t>
            </a:r>
            <a:endParaRPr lang="tr-TR" sz="2400" dirty="0" smtClean="0"/>
          </a:p>
          <a:p>
            <a:pPr marL="342900" lvl="3" indent="-342900">
              <a:spcBef>
                <a:spcPts val="1200"/>
              </a:spcBef>
              <a:spcAft>
                <a:spcPts val="200"/>
              </a:spcAft>
              <a:buSzPct val="100000"/>
            </a:pPr>
            <a:r>
              <a:rPr lang="tr-TR" sz="2400" dirty="0"/>
              <a:t>Bu seyahatleri esnasında yaklaşık %53’ü bin doların üzerinde harcama yapmıştır.</a:t>
            </a:r>
            <a:endParaRPr lang="tr-TR" sz="2400" dirty="0" smtClean="0"/>
          </a:p>
          <a:p>
            <a:pPr marL="91440" lvl="3" indent="-91440">
              <a:spcBef>
                <a:spcPts val="1200"/>
              </a:spcBef>
              <a:spcAft>
                <a:spcPts val="200"/>
              </a:spcAft>
              <a:buSzPct val="100000"/>
              <a:buFont typeface="Calibri" panose="020F0502020204030204" pitchFamily="34" charset="0"/>
              <a:buChar char=" "/>
            </a:pPr>
            <a:endParaRPr lang="tr-TR" sz="2400" b="1" dirty="0"/>
          </a:p>
        </p:txBody>
      </p:sp>
    </p:spTree>
    <p:extLst>
      <p:ext uri="{BB962C8B-B14F-4D97-AF65-F5344CB8AC3E}">
        <p14:creationId xmlns:p14="http://schemas.microsoft.com/office/powerpoint/2010/main" val="264089425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1097280" y="286603"/>
            <a:ext cx="10058400" cy="490637"/>
          </a:xfrm>
        </p:spPr>
        <p:txBody>
          <a:bodyPr>
            <a:noAutofit/>
          </a:bodyPr>
          <a:lstStyle/>
          <a:p>
            <a:r>
              <a:rPr lang="tr-TR" sz="3200" b="1" dirty="0"/>
              <a:t>Araştırma Hipotezlerinin Genel Değerlendirmesi</a:t>
            </a:r>
            <a:endParaRPr lang="tr-TR" sz="3200" dirty="0"/>
          </a:p>
        </p:txBody>
      </p:sp>
      <p:graphicFrame>
        <p:nvGraphicFramePr>
          <p:cNvPr id="2" name="Tablo 1"/>
          <p:cNvGraphicFramePr>
            <a:graphicFrameLocks noGrp="1"/>
          </p:cNvGraphicFramePr>
          <p:nvPr>
            <p:extLst>
              <p:ext uri="{D42A27DB-BD31-4B8C-83A1-F6EECF244321}">
                <p14:modId xmlns:p14="http://schemas.microsoft.com/office/powerpoint/2010/main" val="3859431104"/>
              </p:ext>
            </p:extLst>
          </p:nvPr>
        </p:nvGraphicFramePr>
        <p:xfrm>
          <a:off x="1177290" y="754378"/>
          <a:ext cx="10161270" cy="5992229"/>
        </p:xfrm>
        <a:graphic>
          <a:graphicData uri="http://schemas.openxmlformats.org/drawingml/2006/table">
            <a:tbl>
              <a:tblPr firstRow="1" firstCol="1" bandRow="1">
                <a:tableStyleId>{5C22544A-7EE6-4342-B048-85BDC9FD1C3A}</a:tableStyleId>
              </a:tblPr>
              <a:tblGrid>
                <a:gridCol w="8532393"/>
                <a:gridCol w="1628877"/>
              </a:tblGrid>
              <a:tr h="182657">
                <a:tc>
                  <a:txBody>
                    <a:bodyPr/>
                    <a:lstStyle/>
                    <a:p>
                      <a:pPr>
                        <a:lnSpc>
                          <a:spcPct val="107000"/>
                        </a:lnSpc>
                        <a:spcBef>
                          <a:spcPts val="200"/>
                        </a:spcBef>
                        <a:spcAft>
                          <a:spcPts val="200"/>
                        </a:spcAft>
                      </a:pPr>
                      <a:r>
                        <a:rPr lang="tr-TR" sz="1100" dirty="0">
                          <a:effectLst/>
                        </a:rPr>
                        <a:t>Hipotezler</a:t>
                      </a:r>
                      <a:endParaRPr lang="tr-TR"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Sonuç</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r>
              <a:tr h="262460">
                <a:tc>
                  <a:txBody>
                    <a:bodyPr/>
                    <a:lstStyle/>
                    <a:p>
                      <a:pPr marL="201930" indent="-201930">
                        <a:lnSpc>
                          <a:spcPct val="107000"/>
                        </a:lnSpc>
                        <a:spcBef>
                          <a:spcPts val="200"/>
                        </a:spcBef>
                        <a:spcAft>
                          <a:spcPts val="200"/>
                        </a:spcAft>
                      </a:pPr>
                      <a:r>
                        <a:rPr lang="tr-TR" sz="1100" dirty="0">
                          <a:effectLst/>
                        </a:rPr>
                        <a:t>H</a:t>
                      </a:r>
                      <a:r>
                        <a:rPr lang="tr-TR" sz="1100" baseline="-25000" dirty="0">
                          <a:effectLst/>
                        </a:rPr>
                        <a:t>1: </a:t>
                      </a:r>
                      <a:r>
                        <a:rPr lang="tr-TR" sz="1100" dirty="0">
                          <a:effectLst/>
                        </a:rPr>
                        <a:t> Doğal ve kültürel olanaklar turistlerin tatmini üzerinde pozitif yönde etkilidir</a:t>
                      </a:r>
                      <a:endParaRPr lang="tr-TR"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2:</a:t>
                      </a:r>
                      <a:r>
                        <a:rPr lang="tr-TR" sz="1100">
                          <a:effectLst/>
                        </a:rPr>
                        <a:t>Etkinlikler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3:</a:t>
                      </a:r>
                      <a:r>
                        <a:rPr lang="tr-TR" sz="1100">
                          <a:effectLst/>
                        </a:rPr>
                        <a:t>Fiyat ve uygunluk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4:</a:t>
                      </a:r>
                      <a:r>
                        <a:rPr lang="tr-TR" sz="1100">
                          <a:effectLst/>
                        </a:rPr>
                        <a:t>Kalite ve güven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5:</a:t>
                      </a:r>
                      <a:r>
                        <a:rPr lang="tr-TR" sz="1100">
                          <a:effectLst/>
                        </a:rPr>
                        <a:t>Alışveriş olanakları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6:</a:t>
                      </a:r>
                      <a:r>
                        <a:rPr lang="tr-TR" sz="1100">
                          <a:effectLst/>
                        </a:rPr>
                        <a:t>Doğal ve kültürel olanaklar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7:</a:t>
                      </a:r>
                      <a:r>
                        <a:rPr lang="tr-TR" sz="1100">
                          <a:effectLst/>
                        </a:rPr>
                        <a:t>Etkinlikler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8:</a:t>
                      </a:r>
                      <a:r>
                        <a:rPr lang="tr-TR" sz="1100">
                          <a:effectLst/>
                        </a:rPr>
                        <a:t>Fiyat ve uygunluk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dirty="0">
                          <a:effectLst/>
                        </a:rPr>
                        <a:t>H</a:t>
                      </a:r>
                      <a:r>
                        <a:rPr lang="tr-TR" sz="1100" baseline="-25000" dirty="0">
                          <a:effectLst/>
                        </a:rPr>
                        <a:t>9:</a:t>
                      </a:r>
                      <a:r>
                        <a:rPr lang="tr-TR" sz="1100" dirty="0">
                          <a:effectLst/>
                        </a:rPr>
                        <a:t>Kalite ve güven turistlerin tekrar ziyaret niyeti üzerinde pozitif yönde etkilidir</a:t>
                      </a:r>
                      <a:endParaRPr lang="tr-TR"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10:</a:t>
                      </a:r>
                      <a:r>
                        <a:rPr lang="tr-TR" sz="1100">
                          <a:effectLst/>
                        </a:rPr>
                        <a:t>Alışveriş olanakları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11:</a:t>
                      </a:r>
                      <a:r>
                        <a:rPr lang="tr-TR" sz="1100">
                          <a:effectLst/>
                        </a:rPr>
                        <a:t>Doğal ve kültürel olanaklar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12:</a:t>
                      </a:r>
                      <a:r>
                        <a:rPr lang="tr-TR" sz="1100">
                          <a:effectLst/>
                        </a:rPr>
                        <a:t>Etkinlikler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13:</a:t>
                      </a:r>
                      <a:r>
                        <a:rPr lang="tr-TR" sz="1100">
                          <a:effectLst/>
                        </a:rPr>
                        <a:t>Fiyat ve uygunluk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14:</a:t>
                      </a:r>
                      <a:r>
                        <a:rPr lang="tr-TR" sz="1100">
                          <a:effectLst/>
                        </a:rPr>
                        <a:t>Kalite ve güven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15:</a:t>
                      </a:r>
                      <a:r>
                        <a:rPr lang="tr-TR" sz="1100">
                          <a:effectLst/>
                        </a:rPr>
                        <a:t>Alışveriş olanakları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16:</a:t>
                      </a:r>
                      <a:r>
                        <a:rPr lang="tr-TR" sz="1100">
                          <a:effectLst/>
                        </a:rPr>
                        <a:t>Prestij ve bilgi edinmek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17:</a:t>
                      </a:r>
                      <a:r>
                        <a:rPr lang="tr-TR" sz="1100">
                          <a:effectLst/>
                        </a:rPr>
                        <a:t>Keşif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18:</a:t>
                      </a:r>
                      <a:r>
                        <a:rPr lang="tr-TR" sz="1100">
                          <a:effectLst/>
                        </a:rPr>
                        <a:t>Aile ve Arkadaşlar ile birlikte olmak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19:</a:t>
                      </a:r>
                      <a:r>
                        <a:rPr lang="tr-TR" sz="1100">
                          <a:effectLst/>
                        </a:rPr>
                        <a:t>Rahatlamak turistlerin tatmini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20:</a:t>
                      </a:r>
                      <a:r>
                        <a:rPr lang="tr-TR" sz="1100">
                          <a:effectLst/>
                        </a:rPr>
                        <a:t>Prestij ve bilgi edinmek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21:</a:t>
                      </a:r>
                      <a:r>
                        <a:rPr lang="tr-TR" sz="1100">
                          <a:effectLst/>
                        </a:rPr>
                        <a:t>Keşif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22:</a:t>
                      </a:r>
                      <a:r>
                        <a:rPr lang="tr-TR" sz="1100">
                          <a:effectLst/>
                        </a:rPr>
                        <a:t>Aile ve arkadaşlar ile birlikte olmak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23:</a:t>
                      </a:r>
                      <a:r>
                        <a:rPr lang="tr-TR" sz="1100">
                          <a:effectLst/>
                        </a:rPr>
                        <a:t>Rahatlamak turistlerin tekrar ziyaret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24:</a:t>
                      </a:r>
                      <a:r>
                        <a:rPr lang="tr-TR" sz="1100">
                          <a:effectLst/>
                        </a:rPr>
                        <a:t>Prestij ve bilgi edinmek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Kabul 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a:effectLst/>
                        </a:rPr>
                        <a:t>H</a:t>
                      </a:r>
                      <a:r>
                        <a:rPr lang="tr-TR" sz="1100" baseline="-25000">
                          <a:effectLst/>
                        </a:rPr>
                        <a:t>25:</a:t>
                      </a:r>
                      <a:r>
                        <a:rPr lang="tr-TR" sz="1100">
                          <a:effectLst/>
                        </a:rPr>
                        <a:t>Keşif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a:effectLst/>
                        </a:rPr>
                        <a:t>Reddedildi</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262460">
                <a:tc>
                  <a:txBody>
                    <a:bodyPr/>
                    <a:lstStyle/>
                    <a:p>
                      <a:pPr marL="201930" indent="-201930">
                        <a:lnSpc>
                          <a:spcPct val="107000"/>
                        </a:lnSpc>
                        <a:spcBef>
                          <a:spcPts val="200"/>
                        </a:spcBef>
                        <a:spcAft>
                          <a:spcPts val="200"/>
                        </a:spcAft>
                      </a:pPr>
                      <a:r>
                        <a:rPr lang="tr-TR" sz="1100">
                          <a:effectLst/>
                        </a:rPr>
                        <a:t>H</a:t>
                      </a:r>
                      <a:r>
                        <a:rPr lang="tr-TR" sz="1100" baseline="-25000">
                          <a:effectLst/>
                        </a:rPr>
                        <a:t>26:</a:t>
                      </a:r>
                      <a:r>
                        <a:rPr lang="tr-TR" sz="1100">
                          <a:effectLst/>
                        </a:rPr>
                        <a:t>Aile ve Arkadaşlar ile birlikte olmak turistlerin tavsiye niyeti üzerinde pozitif yönde etkilidir</a:t>
                      </a:r>
                      <a:endParaRPr lang="tr-TR" sz="110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dirty="0">
                          <a:effectLst/>
                        </a:rPr>
                        <a:t>Kabul Edildi</a:t>
                      </a:r>
                      <a:endParaRPr lang="tr-TR"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r h="182657">
                <a:tc>
                  <a:txBody>
                    <a:bodyPr/>
                    <a:lstStyle/>
                    <a:p>
                      <a:pPr>
                        <a:lnSpc>
                          <a:spcPct val="107000"/>
                        </a:lnSpc>
                        <a:spcBef>
                          <a:spcPts val="200"/>
                        </a:spcBef>
                        <a:spcAft>
                          <a:spcPts val="200"/>
                        </a:spcAft>
                      </a:pPr>
                      <a:r>
                        <a:rPr lang="tr-TR" sz="1100" dirty="0">
                          <a:effectLst/>
                        </a:rPr>
                        <a:t>H</a:t>
                      </a:r>
                      <a:r>
                        <a:rPr lang="tr-TR" sz="1100" baseline="-25000" dirty="0">
                          <a:effectLst/>
                        </a:rPr>
                        <a:t>27:</a:t>
                      </a:r>
                      <a:r>
                        <a:rPr lang="tr-TR" sz="1100" dirty="0">
                          <a:effectLst/>
                        </a:rPr>
                        <a:t>Rahatlamak turistlerin tavsiye niyeti üzerinde pozitif yönde etkilidir</a:t>
                      </a:r>
                      <a:endParaRPr lang="tr-TR"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tc>
                <a:tc>
                  <a:txBody>
                    <a:bodyPr/>
                    <a:lstStyle/>
                    <a:p>
                      <a:pPr>
                        <a:lnSpc>
                          <a:spcPct val="107000"/>
                        </a:lnSpc>
                        <a:spcBef>
                          <a:spcPts val="200"/>
                        </a:spcBef>
                        <a:spcAft>
                          <a:spcPts val="200"/>
                        </a:spcAft>
                      </a:pPr>
                      <a:r>
                        <a:rPr lang="tr-TR" sz="1100" dirty="0">
                          <a:effectLst/>
                        </a:rPr>
                        <a:t>Reddedildi</a:t>
                      </a:r>
                      <a:endParaRPr lang="tr-TR"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43379" marR="43379" marT="0" marB="0" anchor="ctr"/>
                </a:tc>
              </a:tr>
            </a:tbl>
          </a:graphicData>
        </a:graphic>
      </p:graphicFrame>
    </p:spTree>
    <p:extLst>
      <p:ext uri="{BB962C8B-B14F-4D97-AF65-F5344CB8AC3E}">
        <p14:creationId xmlns:p14="http://schemas.microsoft.com/office/powerpoint/2010/main" val="19025847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1097280" y="286603"/>
            <a:ext cx="10058400" cy="663317"/>
          </a:xfrm>
        </p:spPr>
        <p:txBody>
          <a:bodyPr>
            <a:noAutofit/>
          </a:bodyPr>
          <a:lstStyle/>
          <a:p>
            <a:r>
              <a:rPr lang="tr-TR" sz="3600" b="1" dirty="0"/>
              <a:t>Sonuç Modeli</a:t>
            </a:r>
            <a:endParaRPr lang="tr-TR" sz="3600" dirty="0"/>
          </a:p>
        </p:txBody>
      </p:sp>
      <p:grpSp>
        <p:nvGrpSpPr>
          <p:cNvPr id="14" name="Tuval 276"/>
          <p:cNvGrpSpPr/>
          <p:nvPr/>
        </p:nvGrpSpPr>
        <p:grpSpPr>
          <a:xfrm>
            <a:off x="1188720" y="1737360"/>
            <a:ext cx="9966960" cy="4571999"/>
            <a:chOff x="0" y="0"/>
            <a:chExt cx="5400040" cy="7458075"/>
          </a:xfrm>
        </p:grpSpPr>
        <p:sp>
          <p:nvSpPr>
            <p:cNvPr id="15" name="Dikdörtgen 14"/>
            <p:cNvSpPr/>
            <p:nvPr/>
          </p:nvSpPr>
          <p:spPr>
            <a:xfrm>
              <a:off x="0" y="0"/>
              <a:ext cx="5400040" cy="7458075"/>
            </a:xfrm>
            <a:prstGeom prst="rect">
              <a:avLst/>
            </a:prstGeom>
            <a:ln>
              <a:prstDash val="solid"/>
            </a:ln>
          </p:spPr>
        </p:sp>
        <p:grpSp>
          <p:nvGrpSpPr>
            <p:cNvPr id="16" name="Grup 15"/>
            <p:cNvGrpSpPr/>
            <p:nvPr/>
          </p:nvGrpSpPr>
          <p:grpSpPr>
            <a:xfrm>
              <a:off x="180000" y="600075"/>
              <a:ext cx="4928185" cy="6388861"/>
              <a:chOff x="0" y="0"/>
              <a:chExt cx="4414084" cy="4801834"/>
            </a:xfrm>
          </p:grpSpPr>
          <p:sp>
            <p:nvSpPr>
              <p:cNvPr id="63" name="Oval 62"/>
              <p:cNvSpPr/>
              <p:nvPr/>
            </p:nvSpPr>
            <p:spPr>
              <a:xfrm>
                <a:off x="2" y="318818"/>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tr-TR" sz="800">
                    <a:effectLst/>
                    <a:latin typeface="Times New Roman" panose="02020603050405020304" pitchFamily="18" charset="0"/>
                    <a:ea typeface="Calibri" panose="020F0502020204030204" pitchFamily="34" charset="0"/>
                  </a:rPr>
                  <a:t>Prestij </a:t>
                </a:r>
                <a:br>
                  <a:rPr lang="tr-TR" sz="800">
                    <a:effectLst/>
                    <a:latin typeface="Times New Roman" panose="02020603050405020304" pitchFamily="18" charset="0"/>
                    <a:ea typeface="Calibri" panose="020F0502020204030204" pitchFamily="34" charset="0"/>
                  </a:rPr>
                </a:br>
                <a:r>
                  <a:rPr lang="tr-TR" sz="800">
                    <a:effectLst/>
                    <a:latin typeface="Times New Roman" panose="02020603050405020304" pitchFamily="18" charset="0"/>
                    <a:ea typeface="Calibri" panose="020F0502020204030204" pitchFamily="34" charset="0"/>
                  </a:rPr>
                  <a:t>Bilgi Aramak</a:t>
                </a:r>
                <a:endParaRPr lang="tr-TR" sz="1200">
                  <a:effectLst/>
                  <a:latin typeface="Times New Roman" panose="02020603050405020304" pitchFamily="18" charset="0"/>
                  <a:ea typeface="Times New Roman" panose="02020603050405020304" pitchFamily="18" charset="0"/>
                </a:endParaRPr>
              </a:p>
            </p:txBody>
          </p:sp>
          <p:sp>
            <p:nvSpPr>
              <p:cNvPr id="64" name="Oval 63"/>
              <p:cNvSpPr/>
              <p:nvPr/>
            </p:nvSpPr>
            <p:spPr>
              <a:xfrm>
                <a:off x="1" y="1485132"/>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Keşif</a:t>
                </a:r>
                <a:endParaRPr lang="tr-TR" sz="1200">
                  <a:effectLst/>
                  <a:latin typeface="Times New Roman" panose="02020603050405020304" pitchFamily="18" charset="0"/>
                  <a:ea typeface="Times New Roman" panose="02020603050405020304" pitchFamily="18" charset="0"/>
                </a:endParaRPr>
              </a:p>
            </p:txBody>
          </p:sp>
          <p:sp>
            <p:nvSpPr>
              <p:cNvPr id="65" name="Oval 64"/>
              <p:cNvSpPr/>
              <p:nvPr/>
            </p:nvSpPr>
            <p:spPr>
              <a:xfrm>
                <a:off x="0" y="2612999"/>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0"/>
                  </a:spcAft>
                </a:pPr>
                <a:r>
                  <a:rPr lang="tr-TR" sz="750">
                    <a:effectLst/>
                    <a:latin typeface="Times New Roman" panose="02020603050405020304" pitchFamily="18" charset="0"/>
                    <a:ea typeface="Calibri" panose="020F0502020204030204" pitchFamily="34" charset="0"/>
                  </a:rPr>
                  <a:t>Aile ve Arkadaşlar ile Birlikte Olmak</a:t>
                </a:r>
                <a:endParaRPr lang="tr-TR" sz="1200">
                  <a:effectLst/>
                  <a:latin typeface="Times New Roman" panose="02020603050405020304" pitchFamily="18" charset="0"/>
                  <a:ea typeface="Times New Roman" panose="02020603050405020304" pitchFamily="18" charset="0"/>
                </a:endParaRPr>
              </a:p>
            </p:txBody>
          </p:sp>
          <p:sp>
            <p:nvSpPr>
              <p:cNvPr id="66" name="Oval 65"/>
              <p:cNvSpPr/>
              <p:nvPr/>
            </p:nvSpPr>
            <p:spPr>
              <a:xfrm>
                <a:off x="0" y="3807147"/>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Rahatlama ve </a:t>
                </a:r>
                <a:br>
                  <a:rPr lang="tr-TR" sz="800">
                    <a:effectLst/>
                    <a:latin typeface="Times New Roman" panose="02020603050405020304" pitchFamily="18" charset="0"/>
                    <a:ea typeface="Calibri" panose="020F0502020204030204" pitchFamily="34" charset="0"/>
                  </a:rPr>
                </a:br>
                <a:r>
                  <a:rPr lang="tr-TR" sz="800">
                    <a:effectLst/>
                    <a:latin typeface="Times New Roman" panose="02020603050405020304" pitchFamily="18" charset="0"/>
                    <a:ea typeface="Calibri" panose="020F0502020204030204" pitchFamily="34" charset="0"/>
                  </a:rPr>
                  <a:t>Kaçış</a:t>
                </a:r>
                <a:endParaRPr lang="tr-TR" sz="1200">
                  <a:effectLst/>
                  <a:latin typeface="Times New Roman" panose="02020603050405020304" pitchFamily="18" charset="0"/>
                  <a:ea typeface="Times New Roman" panose="02020603050405020304" pitchFamily="18" charset="0"/>
                </a:endParaRPr>
              </a:p>
            </p:txBody>
          </p:sp>
          <p:sp>
            <p:nvSpPr>
              <p:cNvPr id="67" name="Oval 66"/>
              <p:cNvSpPr/>
              <p:nvPr/>
            </p:nvSpPr>
            <p:spPr>
              <a:xfrm>
                <a:off x="3590924" y="0"/>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0"/>
                  </a:spcAft>
                </a:pPr>
                <a:r>
                  <a:rPr lang="tr-TR" sz="800">
                    <a:effectLst/>
                    <a:latin typeface="Times New Roman" panose="02020603050405020304" pitchFamily="18" charset="0"/>
                    <a:ea typeface="Calibri" panose="020F0502020204030204" pitchFamily="34" charset="0"/>
                  </a:rPr>
                  <a:t>Doğal Kültürel Olanaklar</a:t>
                </a:r>
                <a:endParaRPr lang="tr-TR" sz="1200">
                  <a:effectLst/>
                  <a:latin typeface="Times New Roman" panose="02020603050405020304" pitchFamily="18" charset="0"/>
                  <a:ea typeface="Times New Roman" panose="02020603050405020304" pitchFamily="18" charset="0"/>
                </a:endParaRPr>
              </a:p>
            </p:txBody>
          </p:sp>
          <p:sp>
            <p:nvSpPr>
              <p:cNvPr id="68" name="Oval 67"/>
              <p:cNvSpPr/>
              <p:nvPr/>
            </p:nvSpPr>
            <p:spPr>
              <a:xfrm>
                <a:off x="3590916" y="1037093"/>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Etkinlikler</a:t>
                </a:r>
                <a:endParaRPr lang="tr-TR" sz="1200">
                  <a:effectLst/>
                  <a:latin typeface="Times New Roman" panose="02020603050405020304" pitchFamily="18" charset="0"/>
                  <a:ea typeface="Times New Roman" panose="02020603050405020304" pitchFamily="18" charset="0"/>
                </a:endParaRPr>
              </a:p>
            </p:txBody>
          </p:sp>
          <p:sp>
            <p:nvSpPr>
              <p:cNvPr id="69" name="Oval 68"/>
              <p:cNvSpPr/>
              <p:nvPr/>
            </p:nvSpPr>
            <p:spPr>
              <a:xfrm>
                <a:off x="3590975" y="2075879"/>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Fiyat ve Uygunluk</a:t>
                </a:r>
                <a:endParaRPr lang="tr-TR" sz="1200">
                  <a:effectLst/>
                  <a:latin typeface="Times New Roman" panose="02020603050405020304" pitchFamily="18" charset="0"/>
                  <a:ea typeface="Times New Roman" panose="02020603050405020304" pitchFamily="18" charset="0"/>
                </a:endParaRPr>
              </a:p>
            </p:txBody>
          </p:sp>
          <p:sp>
            <p:nvSpPr>
              <p:cNvPr id="70" name="Oval 69"/>
              <p:cNvSpPr/>
              <p:nvPr/>
            </p:nvSpPr>
            <p:spPr>
              <a:xfrm>
                <a:off x="3590927" y="3115396"/>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Kalite ve Güven</a:t>
                </a:r>
                <a:endParaRPr lang="tr-TR" sz="1200">
                  <a:effectLst/>
                  <a:latin typeface="Times New Roman" panose="02020603050405020304" pitchFamily="18" charset="0"/>
                  <a:ea typeface="Times New Roman" panose="02020603050405020304" pitchFamily="18" charset="0"/>
                </a:endParaRPr>
              </a:p>
            </p:txBody>
          </p:sp>
          <p:sp>
            <p:nvSpPr>
              <p:cNvPr id="71" name="Oval 70"/>
              <p:cNvSpPr/>
              <p:nvPr/>
            </p:nvSpPr>
            <p:spPr>
              <a:xfrm>
                <a:off x="3607971" y="4125398"/>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Alışveriş Olanakları</a:t>
                </a:r>
                <a:endParaRPr lang="tr-TR" sz="1200">
                  <a:effectLst/>
                  <a:latin typeface="Times New Roman" panose="02020603050405020304" pitchFamily="18" charset="0"/>
                  <a:ea typeface="Times New Roman" panose="02020603050405020304" pitchFamily="18" charset="0"/>
                </a:endParaRPr>
              </a:p>
            </p:txBody>
          </p:sp>
          <p:sp>
            <p:nvSpPr>
              <p:cNvPr id="72" name="Oval 71"/>
              <p:cNvSpPr/>
              <p:nvPr/>
            </p:nvSpPr>
            <p:spPr>
              <a:xfrm>
                <a:off x="1776530" y="910751"/>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Tatmin</a:t>
                </a:r>
                <a:endParaRPr lang="tr-TR" sz="1200">
                  <a:effectLst/>
                  <a:latin typeface="Times New Roman" panose="02020603050405020304" pitchFamily="18" charset="0"/>
                  <a:ea typeface="Times New Roman" panose="02020603050405020304" pitchFamily="18" charset="0"/>
                </a:endParaRPr>
              </a:p>
            </p:txBody>
          </p:sp>
          <p:sp>
            <p:nvSpPr>
              <p:cNvPr id="73" name="Oval 72"/>
              <p:cNvSpPr/>
              <p:nvPr/>
            </p:nvSpPr>
            <p:spPr>
              <a:xfrm>
                <a:off x="1776530" y="2186686"/>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Tavsiye Niyeti</a:t>
                </a:r>
                <a:endParaRPr lang="tr-TR" sz="1200">
                  <a:effectLst/>
                  <a:latin typeface="Times New Roman" panose="02020603050405020304" pitchFamily="18" charset="0"/>
                  <a:ea typeface="Times New Roman" panose="02020603050405020304" pitchFamily="18" charset="0"/>
                </a:endParaRPr>
              </a:p>
            </p:txBody>
          </p:sp>
          <p:sp>
            <p:nvSpPr>
              <p:cNvPr id="74" name="Oval 73"/>
              <p:cNvSpPr/>
              <p:nvPr/>
            </p:nvSpPr>
            <p:spPr>
              <a:xfrm>
                <a:off x="1776530" y="3389442"/>
                <a:ext cx="806113" cy="676436"/>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800">
                    <a:effectLst/>
                    <a:latin typeface="Times New Roman" panose="02020603050405020304" pitchFamily="18" charset="0"/>
                    <a:ea typeface="Calibri" panose="020F0502020204030204" pitchFamily="34" charset="0"/>
                  </a:rPr>
                  <a:t>Tekrar Ziyaret Niyeti</a:t>
                </a:r>
                <a:endParaRPr lang="tr-TR" sz="1200">
                  <a:effectLst/>
                  <a:latin typeface="Times New Roman" panose="02020603050405020304" pitchFamily="18" charset="0"/>
                  <a:ea typeface="Times New Roman" panose="02020603050405020304" pitchFamily="18" charset="0"/>
                </a:endParaRPr>
              </a:p>
            </p:txBody>
          </p:sp>
        </p:grpSp>
        <p:cxnSp>
          <p:nvCxnSpPr>
            <p:cNvPr id="17" name="Düz Ok Bağlayıcısı 16"/>
            <p:cNvCxnSpPr>
              <a:stCxn id="63" idx="6"/>
            </p:cNvCxnSpPr>
            <p:nvPr/>
          </p:nvCxnSpPr>
          <p:spPr>
            <a:xfrm>
              <a:off x="1080002" y="1474265"/>
              <a:ext cx="1230591" cy="4990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8" name="Düz Ok Bağlayıcısı 17"/>
            <p:cNvCxnSpPr>
              <a:stCxn id="63" idx="6"/>
            </p:cNvCxnSpPr>
            <p:nvPr/>
          </p:nvCxnSpPr>
          <p:spPr>
            <a:xfrm>
              <a:off x="1080002" y="1474265"/>
              <a:ext cx="1230591" cy="219665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Düz Ok Bağlayıcısı 18"/>
            <p:cNvCxnSpPr>
              <a:stCxn id="63" idx="6"/>
            </p:cNvCxnSpPr>
            <p:nvPr/>
          </p:nvCxnSpPr>
          <p:spPr>
            <a:xfrm>
              <a:off x="1080002" y="1474265"/>
              <a:ext cx="1230591" cy="37969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Düz Ok Bağlayıcısı 19"/>
            <p:cNvCxnSpPr>
              <a:stCxn id="64" idx="6"/>
            </p:cNvCxnSpPr>
            <p:nvPr/>
          </p:nvCxnSpPr>
          <p:spPr>
            <a:xfrm flipV="1">
              <a:off x="1080001" y="2363053"/>
              <a:ext cx="1083439" cy="6629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Düz Ok Bağlayıcısı 20"/>
            <p:cNvCxnSpPr>
              <a:stCxn id="64" idx="6"/>
            </p:cNvCxnSpPr>
            <p:nvPr/>
          </p:nvCxnSpPr>
          <p:spPr>
            <a:xfrm>
              <a:off x="1080001" y="3026050"/>
              <a:ext cx="1083439" cy="1034640"/>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22" name="Düz Ok Bağlayıcısı 21"/>
            <p:cNvCxnSpPr>
              <a:stCxn id="64" idx="6"/>
            </p:cNvCxnSpPr>
            <p:nvPr/>
          </p:nvCxnSpPr>
          <p:spPr>
            <a:xfrm>
              <a:off x="1080001" y="3026050"/>
              <a:ext cx="1083439" cy="2634911"/>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23" name="Düz Ok Bağlayıcısı 22"/>
            <p:cNvCxnSpPr>
              <a:stCxn id="65" idx="6"/>
              <a:endCxn id="72" idx="3"/>
            </p:cNvCxnSpPr>
            <p:nvPr/>
          </p:nvCxnSpPr>
          <p:spPr>
            <a:xfrm flipV="1">
              <a:off x="1080000" y="2580032"/>
              <a:ext cx="1215241" cy="19466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Düz Ok Bağlayıcısı 23"/>
            <p:cNvCxnSpPr>
              <a:stCxn id="65" idx="6"/>
              <a:endCxn id="73" idx="3"/>
            </p:cNvCxnSpPr>
            <p:nvPr/>
          </p:nvCxnSpPr>
          <p:spPr>
            <a:xfrm flipV="1">
              <a:off x="1080000" y="4277668"/>
              <a:ext cx="1215241" cy="2490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Düz Ok Bağlayıcısı 24"/>
            <p:cNvCxnSpPr>
              <a:stCxn id="65" idx="6"/>
            </p:cNvCxnSpPr>
            <p:nvPr/>
          </p:nvCxnSpPr>
          <p:spPr>
            <a:xfrm>
              <a:off x="1080000" y="4526680"/>
              <a:ext cx="1083440" cy="1134281"/>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26" name="Düz Ok Bağlayıcısı 25"/>
            <p:cNvCxnSpPr>
              <a:stCxn id="66" idx="6"/>
              <a:endCxn id="72" idx="3"/>
            </p:cNvCxnSpPr>
            <p:nvPr/>
          </p:nvCxnSpPr>
          <p:spPr>
            <a:xfrm flipV="1">
              <a:off x="1080000" y="2580032"/>
              <a:ext cx="1215241" cy="35354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Düz Ok Bağlayıcısı 26"/>
            <p:cNvCxnSpPr>
              <a:stCxn id="66" idx="6"/>
              <a:endCxn id="73" idx="4"/>
            </p:cNvCxnSpPr>
            <p:nvPr/>
          </p:nvCxnSpPr>
          <p:spPr>
            <a:xfrm flipV="1">
              <a:off x="1080000" y="4409470"/>
              <a:ext cx="1533439" cy="1706029"/>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28" name="Düz Ok Bağlayıcısı 27"/>
            <p:cNvCxnSpPr>
              <a:stCxn id="66" idx="6"/>
              <a:endCxn id="74" idx="3"/>
            </p:cNvCxnSpPr>
            <p:nvPr/>
          </p:nvCxnSpPr>
          <p:spPr>
            <a:xfrm flipV="1">
              <a:off x="1080000" y="5877939"/>
              <a:ext cx="1215241" cy="2375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Düz Ok Bağlayıcısı 28"/>
            <p:cNvCxnSpPr>
              <a:endCxn id="72" idx="7"/>
            </p:cNvCxnSpPr>
            <p:nvPr/>
          </p:nvCxnSpPr>
          <p:spPr>
            <a:xfrm flipH="1">
              <a:off x="2931637" y="1151296"/>
              <a:ext cx="1257516" cy="7923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Düz Ok Bağlayıcısı 29"/>
            <p:cNvCxnSpPr>
              <a:endCxn id="73" idx="7"/>
            </p:cNvCxnSpPr>
            <p:nvPr/>
          </p:nvCxnSpPr>
          <p:spPr>
            <a:xfrm flipH="1">
              <a:off x="2931637" y="1151296"/>
              <a:ext cx="1257516" cy="24899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Düz Ok Bağlayıcısı 30"/>
            <p:cNvCxnSpPr>
              <a:endCxn id="74" idx="7"/>
            </p:cNvCxnSpPr>
            <p:nvPr/>
          </p:nvCxnSpPr>
          <p:spPr>
            <a:xfrm flipH="1">
              <a:off x="2931637" y="1151296"/>
              <a:ext cx="1257516" cy="409024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32" name="Düz Ok Bağlayıcısı 31"/>
            <p:cNvCxnSpPr>
              <a:endCxn id="72" idx="6"/>
            </p:cNvCxnSpPr>
            <p:nvPr/>
          </p:nvCxnSpPr>
          <p:spPr>
            <a:xfrm flipH="1" flipV="1">
              <a:off x="3063439" y="2261834"/>
              <a:ext cx="1125705" cy="2693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Düz Ok Bağlayıcısı 32"/>
            <p:cNvCxnSpPr>
              <a:endCxn id="73" idx="6"/>
            </p:cNvCxnSpPr>
            <p:nvPr/>
          </p:nvCxnSpPr>
          <p:spPr>
            <a:xfrm flipH="1">
              <a:off x="3063439" y="2530177"/>
              <a:ext cx="1155543" cy="1429293"/>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34" name="Düz Ok Bağlayıcısı 33"/>
            <p:cNvCxnSpPr>
              <a:endCxn id="74" idx="6"/>
            </p:cNvCxnSpPr>
            <p:nvPr/>
          </p:nvCxnSpPr>
          <p:spPr>
            <a:xfrm flipH="1">
              <a:off x="3063439" y="2531152"/>
              <a:ext cx="1125705" cy="3028589"/>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35" name="Düz Ok Bağlayıcısı 34"/>
            <p:cNvCxnSpPr>
              <a:endCxn id="72" idx="6"/>
            </p:cNvCxnSpPr>
            <p:nvPr/>
          </p:nvCxnSpPr>
          <p:spPr>
            <a:xfrm flipH="1" flipV="1">
              <a:off x="3063439" y="2261834"/>
              <a:ext cx="1125771" cy="1651427"/>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36" name="Düz Ok Bağlayıcısı 35"/>
            <p:cNvCxnSpPr>
              <a:endCxn id="73" idx="6"/>
            </p:cNvCxnSpPr>
            <p:nvPr/>
          </p:nvCxnSpPr>
          <p:spPr>
            <a:xfrm flipH="1">
              <a:off x="3063439" y="3913260"/>
              <a:ext cx="1125771" cy="462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Düz Ok Bağlayıcısı 36"/>
            <p:cNvCxnSpPr>
              <a:endCxn id="74" idx="6"/>
            </p:cNvCxnSpPr>
            <p:nvPr/>
          </p:nvCxnSpPr>
          <p:spPr>
            <a:xfrm flipH="1">
              <a:off x="3063439" y="3913260"/>
              <a:ext cx="1125771" cy="164648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8" name="Düz Ok Bağlayıcısı 37"/>
            <p:cNvCxnSpPr>
              <a:endCxn id="72" idx="5"/>
            </p:cNvCxnSpPr>
            <p:nvPr/>
          </p:nvCxnSpPr>
          <p:spPr>
            <a:xfrm flipH="1" flipV="1">
              <a:off x="2931637" y="2580032"/>
              <a:ext cx="1257520" cy="2716309"/>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39" name="Düz Ok Bağlayıcısı 38"/>
            <p:cNvCxnSpPr>
              <a:endCxn id="73" idx="6"/>
            </p:cNvCxnSpPr>
            <p:nvPr/>
          </p:nvCxnSpPr>
          <p:spPr>
            <a:xfrm flipH="1" flipV="1">
              <a:off x="3063439" y="3959470"/>
              <a:ext cx="1125717" cy="13368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Düz Ok Bağlayıcısı 39"/>
            <p:cNvCxnSpPr>
              <a:endCxn id="74" idx="6"/>
            </p:cNvCxnSpPr>
            <p:nvPr/>
          </p:nvCxnSpPr>
          <p:spPr>
            <a:xfrm flipH="1">
              <a:off x="3063439" y="5296341"/>
              <a:ext cx="1125717" cy="2634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Düz Ok Bağlayıcısı 40"/>
            <p:cNvCxnSpPr>
              <a:endCxn id="72" idx="5"/>
            </p:cNvCxnSpPr>
            <p:nvPr/>
          </p:nvCxnSpPr>
          <p:spPr>
            <a:xfrm flipH="1" flipV="1">
              <a:off x="2931637" y="2580032"/>
              <a:ext cx="1276548" cy="4060123"/>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42" name="Düz Ok Bağlayıcısı 41"/>
            <p:cNvCxnSpPr>
              <a:endCxn id="73" idx="5"/>
            </p:cNvCxnSpPr>
            <p:nvPr/>
          </p:nvCxnSpPr>
          <p:spPr>
            <a:xfrm flipH="1" flipV="1">
              <a:off x="2931637" y="4277668"/>
              <a:ext cx="1276548" cy="2362486"/>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43" name="Düz Ok Bağlayıcısı 42"/>
            <p:cNvCxnSpPr>
              <a:endCxn id="74" idx="5"/>
            </p:cNvCxnSpPr>
            <p:nvPr/>
          </p:nvCxnSpPr>
          <p:spPr>
            <a:xfrm flipH="1" flipV="1">
              <a:off x="2931637" y="5877939"/>
              <a:ext cx="1276548" cy="7622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4" name="Dikdörtgen 43"/>
            <p:cNvSpPr/>
            <p:nvPr/>
          </p:nvSpPr>
          <p:spPr>
            <a:xfrm>
              <a:off x="4114800" y="304800"/>
              <a:ext cx="1116000" cy="252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tr-TR" sz="1100">
                  <a:effectLst/>
                  <a:latin typeface="Times New Roman" panose="02020603050405020304" pitchFamily="18" charset="0"/>
                  <a:ea typeface="SimSun" panose="02010600030101010101" pitchFamily="2" charset="-122"/>
                  <a:cs typeface="Times New Roman" panose="02020603050405020304" pitchFamily="18" charset="0"/>
                </a:rPr>
                <a:t>Çekici Faktörler</a:t>
              </a:r>
              <a:endParaRPr lang="tr-TR" sz="1100">
                <a:effectLst/>
                <a:ea typeface="SimSun" panose="02010600030101010101" pitchFamily="2" charset="-122"/>
                <a:cs typeface="Times New Roman" panose="02020603050405020304" pitchFamily="18" charset="0"/>
              </a:endParaRPr>
            </a:p>
          </p:txBody>
        </p:sp>
        <p:sp>
          <p:nvSpPr>
            <p:cNvPr id="45" name="Dikdörtgen 44"/>
            <p:cNvSpPr/>
            <p:nvPr/>
          </p:nvSpPr>
          <p:spPr>
            <a:xfrm>
              <a:off x="180000" y="303825"/>
              <a:ext cx="1116000" cy="252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1100">
                  <a:effectLst/>
                  <a:latin typeface="Times New Roman" panose="02020603050405020304" pitchFamily="18" charset="0"/>
                  <a:ea typeface="Calibri" panose="020F0502020204030204" pitchFamily="34" charset="0"/>
                </a:rPr>
                <a:t>İtici Faktörler</a:t>
              </a:r>
              <a:endParaRPr lang="tr-TR" sz="1200">
                <a:effectLst/>
                <a:latin typeface="Times New Roman" panose="02020603050405020304" pitchFamily="18" charset="0"/>
                <a:ea typeface="Times New Roman" panose="02020603050405020304" pitchFamily="18" charset="0"/>
              </a:endParaRPr>
            </a:p>
          </p:txBody>
        </p:sp>
        <p:sp>
          <p:nvSpPr>
            <p:cNvPr id="46" name="Dikdörtgen 45"/>
            <p:cNvSpPr/>
            <p:nvPr/>
          </p:nvSpPr>
          <p:spPr>
            <a:xfrm>
              <a:off x="1505363" y="307000"/>
              <a:ext cx="2409411" cy="252000"/>
            </a:xfrm>
            <a:prstGeom prst="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6000"/>
                </a:lnSpc>
                <a:spcAft>
                  <a:spcPts val="800"/>
                </a:spcAft>
              </a:pPr>
              <a:r>
                <a:rPr lang="tr-TR" sz="1000" dirty="0">
                  <a:effectLst/>
                  <a:latin typeface="Times New Roman" panose="02020603050405020304" pitchFamily="18" charset="0"/>
                  <a:ea typeface="Calibri" panose="020F0502020204030204" pitchFamily="34" charset="0"/>
                </a:rPr>
                <a:t>Tatmin Tavsiye ve Tekrar Ziyaret Niyeti</a:t>
              </a:r>
              <a:endParaRPr lang="tr-TR" sz="1200" dirty="0">
                <a:effectLst/>
                <a:latin typeface="Times New Roman" panose="02020603050405020304" pitchFamily="18" charset="0"/>
                <a:ea typeface="Times New Roman" panose="02020603050405020304" pitchFamily="18" charset="0"/>
              </a:endParaRPr>
            </a:p>
          </p:txBody>
        </p:sp>
        <p:sp>
          <p:nvSpPr>
            <p:cNvPr id="47" name="Dikdörtgen 46"/>
            <p:cNvSpPr/>
            <p:nvPr/>
          </p:nvSpPr>
          <p:spPr>
            <a:xfrm>
              <a:off x="3400422" y="1419226"/>
              <a:ext cx="468000"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tr-TR" sz="800">
                  <a:effectLst/>
                  <a:latin typeface="Times New Roman" panose="02020603050405020304" pitchFamily="18" charset="0"/>
                  <a:ea typeface="SimSun" panose="02010600030101010101" pitchFamily="2" charset="-122"/>
                  <a:cs typeface="Times New Roman" panose="02020603050405020304" pitchFamily="18" charset="0"/>
                </a:rPr>
                <a:t>0,188</a:t>
              </a:r>
              <a:endParaRPr lang="tr-TR" sz="1100">
                <a:effectLst/>
                <a:ea typeface="SimSun" panose="02010600030101010101" pitchFamily="2" charset="-122"/>
                <a:cs typeface="Times New Roman" panose="02020603050405020304" pitchFamily="18" charset="0"/>
              </a:endParaRPr>
            </a:p>
          </p:txBody>
        </p:sp>
        <p:sp>
          <p:nvSpPr>
            <p:cNvPr id="48" name="Dikdörtgen 47"/>
            <p:cNvSpPr/>
            <p:nvPr/>
          </p:nvSpPr>
          <p:spPr>
            <a:xfrm>
              <a:off x="3713921" y="2381550"/>
              <a:ext cx="468000" cy="287942"/>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6000"/>
                </a:lnSpc>
                <a:spcAft>
                  <a:spcPts val="800"/>
                </a:spcAft>
              </a:pPr>
              <a:r>
                <a:rPr lang="tr-TR" sz="800">
                  <a:effectLst/>
                  <a:latin typeface="Times New Roman" panose="02020603050405020304" pitchFamily="18" charset="0"/>
                  <a:ea typeface="Calibri" panose="020F0502020204030204" pitchFamily="34" charset="0"/>
                </a:rPr>
                <a:t>-0,186</a:t>
              </a:r>
              <a:endParaRPr lang="tr-TR" sz="1200">
                <a:effectLst/>
                <a:latin typeface="Times New Roman" panose="02020603050405020304" pitchFamily="18" charset="0"/>
                <a:ea typeface="Times New Roman" panose="02020603050405020304" pitchFamily="18" charset="0"/>
              </a:endParaRPr>
            </a:p>
          </p:txBody>
        </p:sp>
        <p:sp>
          <p:nvSpPr>
            <p:cNvPr id="49" name="Dikdörtgen 48"/>
            <p:cNvSpPr/>
            <p:nvPr/>
          </p:nvSpPr>
          <p:spPr>
            <a:xfrm>
              <a:off x="3759240" y="4170975"/>
              <a:ext cx="467995" cy="226831"/>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6000"/>
                </a:lnSpc>
                <a:spcAft>
                  <a:spcPts val="800"/>
                </a:spcAft>
              </a:pPr>
              <a:r>
                <a:rPr lang="tr-TR" sz="800">
                  <a:effectLst/>
                  <a:latin typeface="Times New Roman" panose="02020603050405020304" pitchFamily="18" charset="0"/>
                  <a:ea typeface="Calibri" panose="020F0502020204030204" pitchFamily="34" charset="0"/>
                </a:rPr>
                <a:t>0,175</a:t>
              </a:r>
              <a:endParaRPr lang="tr-TR" sz="1200">
                <a:effectLst/>
                <a:latin typeface="Times New Roman" panose="02020603050405020304" pitchFamily="18" charset="0"/>
                <a:ea typeface="Times New Roman" panose="02020603050405020304" pitchFamily="18" charset="0"/>
              </a:endParaRPr>
            </a:p>
          </p:txBody>
        </p:sp>
        <p:sp>
          <p:nvSpPr>
            <p:cNvPr id="50" name="Dikdörtgen 49"/>
            <p:cNvSpPr/>
            <p:nvPr/>
          </p:nvSpPr>
          <p:spPr>
            <a:xfrm>
              <a:off x="3711615" y="5323941"/>
              <a:ext cx="467995" cy="2358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0,213</a:t>
              </a:r>
              <a:endParaRPr lang="tr-TR" sz="1200">
                <a:effectLst/>
                <a:latin typeface="Times New Roman" panose="02020603050405020304" pitchFamily="18" charset="0"/>
                <a:ea typeface="Times New Roman" panose="02020603050405020304" pitchFamily="18" charset="0"/>
              </a:endParaRPr>
            </a:p>
          </p:txBody>
        </p:sp>
        <p:sp>
          <p:nvSpPr>
            <p:cNvPr id="51" name="Dikdörtgen 50"/>
            <p:cNvSpPr/>
            <p:nvPr/>
          </p:nvSpPr>
          <p:spPr>
            <a:xfrm>
              <a:off x="3329345" y="6159569"/>
              <a:ext cx="467995"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0,204</a:t>
              </a:r>
              <a:endParaRPr lang="tr-TR" sz="1200">
                <a:effectLst/>
                <a:latin typeface="Times New Roman" panose="02020603050405020304" pitchFamily="18" charset="0"/>
                <a:ea typeface="Times New Roman" panose="02020603050405020304" pitchFamily="18" charset="0"/>
              </a:endParaRPr>
            </a:p>
          </p:txBody>
        </p:sp>
        <p:sp>
          <p:nvSpPr>
            <p:cNvPr id="52" name="Dikdörtgen 51"/>
            <p:cNvSpPr/>
            <p:nvPr/>
          </p:nvSpPr>
          <p:spPr>
            <a:xfrm>
              <a:off x="3371847" y="1970699"/>
              <a:ext cx="467995"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6000"/>
                </a:lnSpc>
                <a:spcAft>
                  <a:spcPts val="800"/>
                </a:spcAft>
              </a:pPr>
              <a:r>
                <a:rPr lang="tr-TR" sz="800">
                  <a:effectLst/>
                  <a:latin typeface="Times New Roman" panose="02020603050405020304" pitchFamily="18" charset="0"/>
                  <a:ea typeface="Calibri" panose="020F0502020204030204" pitchFamily="34" charset="0"/>
                </a:rPr>
                <a:t>0,114</a:t>
              </a:r>
              <a:endParaRPr lang="tr-TR" sz="1200">
                <a:effectLst/>
                <a:latin typeface="Times New Roman" panose="02020603050405020304" pitchFamily="18" charset="0"/>
                <a:ea typeface="Times New Roman" panose="02020603050405020304" pitchFamily="18" charset="0"/>
              </a:endParaRPr>
            </a:p>
          </p:txBody>
        </p:sp>
        <p:sp>
          <p:nvSpPr>
            <p:cNvPr id="53" name="Dikdörtgen 52"/>
            <p:cNvSpPr/>
            <p:nvPr/>
          </p:nvSpPr>
          <p:spPr>
            <a:xfrm>
              <a:off x="3637280" y="3832384"/>
              <a:ext cx="467995"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0,213</a:t>
              </a:r>
              <a:endParaRPr lang="tr-TR" sz="1200">
                <a:effectLst/>
                <a:latin typeface="Times New Roman" panose="02020603050405020304" pitchFamily="18" charset="0"/>
                <a:ea typeface="Times New Roman" panose="02020603050405020304" pitchFamily="18" charset="0"/>
              </a:endParaRPr>
            </a:p>
          </p:txBody>
        </p:sp>
        <p:sp>
          <p:nvSpPr>
            <p:cNvPr id="54" name="Dikdörtgen 53"/>
            <p:cNvSpPr/>
            <p:nvPr/>
          </p:nvSpPr>
          <p:spPr>
            <a:xfrm>
              <a:off x="3561375" y="4799625"/>
              <a:ext cx="467995" cy="229575"/>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0,162</a:t>
              </a:r>
              <a:endParaRPr lang="tr-TR" sz="1200">
                <a:effectLst/>
                <a:latin typeface="Times New Roman" panose="02020603050405020304" pitchFamily="18" charset="0"/>
                <a:ea typeface="Times New Roman" panose="02020603050405020304" pitchFamily="18" charset="0"/>
              </a:endParaRPr>
            </a:p>
          </p:txBody>
        </p:sp>
        <p:sp>
          <p:nvSpPr>
            <p:cNvPr id="55" name="Dikdörtgen 54"/>
            <p:cNvSpPr/>
            <p:nvPr/>
          </p:nvSpPr>
          <p:spPr>
            <a:xfrm>
              <a:off x="1524413" y="1634865"/>
              <a:ext cx="467995"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6000"/>
                </a:lnSpc>
                <a:spcAft>
                  <a:spcPts val="800"/>
                </a:spcAft>
              </a:pPr>
              <a:r>
                <a:rPr lang="tr-TR" sz="800">
                  <a:effectLst/>
                  <a:latin typeface="Times New Roman" panose="02020603050405020304" pitchFamily="18" charset="0"/>
                  <a:ea typeface="Calibri" panose="020F0502020204030204" pitchFamily="34" charset="0"/>
                </a:rPr>
                <a:t>0,122</a:t>
              </a:r>
              <a:endParaRPr lang="tr-TR" sz="1200">
                <a:effectLst/>
                <a:latin typeface="Times New Roman" panose="02020603050405020304" pitchFamily="18" charset="0"/>
                <a:ea typeface="Times New Roman" panose="02020603050405020304" pitchFamily="18" charset="0"/>
              </a:endParaRPr>
            </a:p>
          </p:txBody>
        </p:sp>
        <p:sp>
          <p:nvSpPr>
            <p:cNvPr id="56" name="Dikdörtgen 55"/>
            <p:cNvSpPr/>
            <p:nvPr/>
          </p:nvSpPr>
          <p:spPr>
            <a:xfrm>
              <a:off x="1099097" y="2826469"/>
              <a:ext cx="432000" cy="199582"/>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0,175</a:t>
              </a:r>
              <a:endParaRPr lang="tr-TR" sz="1200">
                <a:effectLst/>
                <a:latin typeface="Times New Roman" panose="02020603050405020304" pitchFamily="18" charset="0"/>
                <a:ea typeface="Times New Roman" panose="02020603050405020304" pitchFamily="18" charset="0"/>
              </a:endParaRPr>
            </a:p>
          </p:txBody>
        </p:sp>
        <p:sp>
          <p:nvSpPr>
            <p:cNvPr id="57" name="Dikdörtgen 56"/>
            <p:cNvSpPr/>
            <p:nvPr/>
          </p:nvSpPr>
          <p:spPr>
            <a:xfrm>
              <a:off x="1051472" y="4076680"/>
              <a:ext cx="468000" cy="238187"/>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-0,361</a:t>
              </a:r>
              <a:endParaRPr lang="tr-TR" sz="1200">
                <a:effectLst/>
                <a:latin typeface="Times New Roman" panose="02020603050405020304" pitchFamily="18" charset="0"/>
                <a:ea typeface="Times New Roman" panose="02020603050405020304" pitchFamily="18" charset="0"/>
              </a:endParaRPr>
            </a:p>
          </p:txBody>
        </p:sp>
        <p:sp>
          <p:nvSpPr>
            <p:cNvPr id="58" name="Dikdörtgen 57"/>
            <p:cNvSpPr/>
            <p:nvPr/>
          </p:nvSpPr>
          <p:spPr>
            <a:xfrm>
              <a:off x="1051473" y="5230843"/>
              <a:ext cx="534672" cy="273098"/>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0,009</a:t>
              </a:r>
              <a:endParaRPr lang="tr-TR" sz="1200">
                <a:effectLst/>
                <a:latin typeface="Times New Roman" panose="02020603050405020304" pitchFamily="18" charset="0"/>
                <a:ea typeface="Times New Roman" panose="02020603050405020304" pitchFamily="18" charset="0"/>
              </a:endParaRPr>
            </a:p>
          </p:txBody>
        </p:sp>
        <p:sp>
          <p:nvSpPr>
            <p:cNvPr id="59" name="Dikdörtgen 58"/>
            <p:cNvSpPr/>
            <p:nvPr/>
          </p:nvSpPr>
          <p:spPr>
            <a:xfrm>
              <a:off x="1089572" y="2453492"/>
              <a:ext cx="467995"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0,051</a:t>
              </a:r>
              <a:endParaRPr lang="tr-TR" sz="1200">
                <a:effectLst/>
                <a:latin typeface="Times New Roman" panose="02020603050405020304" pitchFamily="18" charset="0"/>
                <a:ea typeface="Times New Roman" panose="02020603050405020304" pitchFamily="18" charset="0"/>
              </a:endParaRPr>
            </a:p>
          </p:txBody>
        </p:sp>
        <p:sp>
          <p:nvSpPr>
            <p:cNvPr id="60" name="Dikdörtgen 59"/>
            <p:cNvSpPr/>
            <p:nvPr/>
          </p:nvSpPr>
          <p:spPr>
            <a:xfrm>
              <a:off x="1505363" y="5897456"/>
              <a:ext cx="467995"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-0,123</a:t>
              </a:r>
              <a:endParaRPr lang="tr-TR" sz="1200">
                <a:effectLst/>
                <a:latin typeface="Times New Roman" panose="02020603050405020304" pitchFamily="18" charset="0"/>
                <a:ea typeface="Times New Roman" panose="02020603050405020304" pitchFamily="18" charset="0"/>
              </a:endParaRPr>
            </a:p>
          </p:txBody>
        </p:sp>
        <p:sp>
          <p:nvSpPr>
            <p:cNvPr id="61" name="Dikdörtgen 60"/>
            <p:cNvSpPr/>
            <p:nvPr/>
          </p:nvSpPr>
          <p:spPr>
            <a:xfrm>
              <a:off x="1400588" y="2131354"/>
              <a:ext cx="467995" cy="2160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0,085</a:t>
              </a:r>
              <a:endParaRPr lang="tr-TR" sz="1200">
                <a:effectLst/>
                <a:latin typeface="Times New Roman" panose="02020603050405020304" pitchFamily="18" charset="0"/>
                <a:ea typeface="Times New Roman" panose="02020603050405020304" pitchFamily="18" charset="0"/>
              </a:endParaRPr>
            </a:p>
          </p:txBody>
        </p:sp>
        <p:sp>
          <p:nvSpPr>
            <p:cNvPr id="62" name="Dikdörtgen 61"/>
            <p:cNvSpPr/>
            <p:nvPr/>
          </p:nvSpPr>
          <p:spPr>
            <a:xfrm>
              <a:off x="1165774" y="4397806"/>
              <a:ext cx="468000" cy="269444"/>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5000"/>
                </a:lnSpc>
                <a:spcAft>
                  <a:spcPts val="800"/>
                </a:spcAft>
              </a:pPr>
              <a:r>
                <a:rPr lang="tr-TR" sz="800">
                  <a:effectLst/>
                  <a:latin typeface="Times New Roman" panose="02020603050405020304" pitchFamily="18" charset="0"/>
                  <a:ea typeface="Calibri" panose="020F0502020204030204" pitchFamily="34" charset="0"/>
                </a:rPr>
                <a:t>-0,060</a:t>
              </a:r>
              <a:endParaRPr lang="tr-TR" sz="1200">
                <a:effectLst/>
                <a:latin typeface="Times New Roman" panose="02020603050405020304" pitchFamily="18" charset="0"/>
                <a:ea typeface="Times New Roman" panose="02020603050405020304" pitchFamily="18" charset="0"/>
              </a:endParaRPr>
            </a:p>
          </p:txBody>
        </p:sp>
      </p:grpSp>
    </p:spTree>
    <p:extLst>
      <p:ext uri="{BB962C8B-B14F-4D97-AF65-F5344CB8AC3E}">
        <p14:creationId xmlns:p14="http://schemas.microsoft.com/office/powerpoint/2010/main" val="82054241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idx="4294967295"/>
          </p:nvPr>
        </p:nvSpPr>
        <p:spPr>
          <a:xfrm>
            <a:off x="1075509" y="169773"/>
            <a:ext cx="10058400" cy="549275"/>
          </a:xfrm>
        </p:spPr>
        <p:txBody>
          <a:bodyPr>
            <a:noAutofit/>
          </a:bodyPr>
          <a:lstStyle/>
          <a:p>
            <a:pPr algn="ctr"/>
            <a:r>
              <a:rPr lang="tr-TR" sz="3600" b="1" dirty="0"/>
              <a:t>SONUÇ VE ÖNERİLER</a:t>
            </a:r>
            <a:endParaRPr lang="tr-TR" sz="3600" dirty="0"/>
          </a:p>
        </p:txBody>
      </p:sp>
      <p:sp>
        <p:nvSpPr>
          <p:cNvPr id="14" name="İçerik Yer Tutucusu 9"/>
          <p:cNvSpPr txBox="1">
            <a:spLocks/>
          </p:cNvSpPr>
          <p:nvPr/>
        </p:nvSpPr>
        <p:spPr>
          <a:xfrm>
            <a:off x="182880" y="719048"/>
            <a:ext cx="11861074" cy="5640188"/>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lvl="3" indent="-342900">
              <a:spcBef>
                <a:spcPts val="1200"/>
              </a:spcBef>
              <a:spcAft>
                <a:spcPts val="200"/>
              </a:spcAft>
              <a:buSzPct val="100000"/>
            </a:pPr>
            <a:r>
              <a:rPr lang="tr-TR" sz="2400" dirty="0"/>
              <a:t>Seçilmiş önemli ülkeler üzerine yapılan bu araştırma sonucunda Asya Pasifik bölgesinde başta Çin ve Hindistan olmak üzere Japonya, Güney Kore ve Avustralya gibi ülkeler oldukça çekici pazarlar konumunda oldukları ifade edilebilir. Avustralya, Tayvan, Japonya, Güney Kore gibi ülkelerin kişi başı milli gelirleri oldukça yüksek olan ülkelerdir. </a:t>
            </a:r>
            <a:endParaRPr lang="tr-TR" sz="2400" dirty="0" smtClean="0"/>
          </a:p>
          <a:p>
            <a:pPr marL="342900" lvl="3" indent="-342900">
              <a:spcBef>
                <a:spcPts val="1200"/>
              </a:spcBef>
              <a:spcAft>
                <a:spcPts val="200"/>
              </a:spcAft>
              <a:buSzPct val="100000"/>
            </a:pPr>
            <a:r>
              <a:rPr lang="tr-TR" sz="2400" dirty="0"/>
              <a:t>Birleşmiş Milletler Dünya Turizm Örgütüne göre 2016 yılında dünya genelinde seyahat eden kişi sayısı 1 milyar 235 milyon kişiye ulaşmıştır. Bu çalışmada ele alınan Asya Pasifik ülkelerden 2016 yılında uluslararası seyahate katılan kişi sayısı ise 250 milyonun üzerindedir. Bu da ilgili ülkelerden uluslararası seyahat eden kişi sayısının, dünya genelinde toplam uluslararası seyahat eden kişi sayısının %30’undan fazlasını oluşturduğunu göstermektedir. Yine bu ülkelerin toplam uluslararası turizm harcamaları 500 milyar dolar seviyelerine ulaşmaktadır.</a:t>
            </a:r>
          </a:p>
          <a:p>
            <a:pPr marL="342900" lvl="3" indent="-342900">
              <a:spcBef>
                <a:spcPts val="1200"/>
              </a:spcBef>
              <a:spcAft>
                <a:spcPts val="200"/>
              </a:spcAft>
              <a:buSzPct val="100000"/>
            </a:pPr>
            <a:r>
              <a:rPr lang="tr-TR" sz="2400" dirty="0"/>
              <a:t>İpek Yolunun günümüz koşullarında modernize edilerek tekrar hayata geçirilmesi Türkiye ile Asya ülkeleri arasında hem ticaret hacminin artmasına, hem de turizm hareketlerinin gelişmesine önemli katkılar sağlayacağı düşünülmektedir.</a:t>
            </a:r>
          </a:p>
          <a:p>
            <a:pPr marL="342900" lvl="3" indent="-342900">
              <a:spcBef>
                <a:spcPts val="1200"/>
              </a:spcBef>
              <a:spcAft>
                <a:spcPts val="200"/>
              </a:spcAft>
              <a:buSzPct val="100000"/>
            </a:pPr>
            <a:endParaRPr lang="tr-TR" sz="2400" b="1" dirty="0"/>
          </a:p>
        </p:txBody>
      </p:sp>
    </p:spTree>
    <p:extLst>
      <p:ext uri="{BB962C8B-B14F-4D97-AF65-F5344CB8AC3E}">
        <p14:creationId xmlns:p14="http://schemas.microsoft.com/office/powerpoint/2010/main" val="390112424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idx="4294967295"/>
          </p:nvPr>
        </p:nvSpPr>
        <p:spPr>
          <a:xfrm>
            <a:off x="1075509" y="169773"/>
            <a:ext cx="10058400" cy="549275"/>
          </a:xfrm>
        </p:spPr>
        <p:txBody>
          <a:bodyPr>
            <a:noAutofit/>
          </a:bodyPr>
          <a:lstStyle/>
          <a:p>
            <a:pPr algn="ctr"/>
            <a:r>
              <a:rPr lang="tr-TR" sz="3600" b="1" dirty="0"/>
              <a:t>SONUÇ VE ÖNERİLER</a:t>
            </a:r>
            <a:endParaRPr lang="tr-TR" sz="3600" dirty="0"/>
          </a:p>
        </p:txBody>
      </p:sp>
      <p:sp>
        <p:nvSpPr>
          <p:cNvPr id="14" name="İçerik Yer Tutucusu 9"/>
          <p:cNvSpPr txBox="1">
            <a:spLocks/>
          </p:cNvSpPr>
          <p:nvPr/>
        </p:nvSpPr>
        <p:spPr>
          <a:xfrm>
            <a:off x="182880" y="719048"/>
            <a:ext cx="11861074" cy="5640188"/>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lvl="3" indent="-342900">
              <a:spcBef>
                <a:spcPts val="1200"/>
              </a:spcBef>
              <a:spcAft>
                <a:spcPts val="200"/>
              </a:spcAft>
              <a:buSzPct val="100000"/>
            </a:pPr>
            <a:r>
              <a:rPr lang="tr-TR" sz="2400" dirty="0"/>
              <a:t>Araştırma sonuçları Asya Pasifik ülkelerinden gelen turistlerin Türkiye ortalamasının üzerinde kişi başı harcama yaptıklarını </a:t>
            </a:r>
            <a:r>
              <a:rPr lang="tr-TR" sz="2400" dirty="0" smtClean="0"/>
              <a:t>göstermiştir</a:t>
            </a:r>
          </a:p>
          <a:p>
            <a:pPr marL="342900" lvl="3" indent="-342900">
              <a:spcBef>
                <a:spcPts val="1200"/>
              </a:spcBef>
              <a:spcAft>
                <a:spcPts val="200"/>
              </a:spcAft>
              <a:buSzPct val="100000"/>
            </a:pPr>
            <a:r>
              <a:rPr lang="tr-TR" sz="2400" dirty="0"/>
              <a:t>Asya Pasifik ülkelerinden gelen turistlerin İstanbul ve Türkiye imajlarının gelmeden önceye göre geldikten sonra büyük ölçüde olumluya dönüştüğü görülmüştür. </a:t>
            </a:r>
            <a:endParaRPr lang="tr-TR" sz="2400" dirty="0" smtClean="0"/>
          </a:p>
          <a:p>
            <a:pPr marL="342900" lvl="3" indent="-342900">
              <a:spcBef>
                <a:spcPts val="1200"/>
              </a:spcBef>
              <a:spcAft>
                <a:spcPts val="200"/>
              </a:spcAft>
              <a:buSzPct val="100000"/>
            </a:pPr>
            <a:r>
              <a:rPr lang="tr-TR" sz="2400" dirty="0"/>
              <a:t>Araştırmaya katılan turistlerin büyük bir bölümünün konaklamak için 4 ve 5 yıldızlı otel işletmelerini tercih ettikleri görülmüştür. Gelen ziyaretçilerden 3 gece ve üzeri konaklama yapanların oranı oldukça yüksektir. </a:t>
            </a:r>
            <a:endParaRPr lang="tr-TR" sz="2400" dirty="0" smtClean="0"/>
          </a:p>
          <a:p>
            <a:pPr marL="342900" lvl="3" indent="-342900">
              <a:spcBef>
                <a:spcPts val="1200"/>
              </a:spcBef>
              <a:spcAft>
                <a:spcPts val="200"/>
              </a:spcAft>
              <a:buSzPct val="100000"/>
            </a:pPr>
            <a:r>
              <a:rPr lang="tr-TR" sz="2400" dirty="0"/>
              <a:t>Ziyaretçilerin büyük bir bölümü seyahatlerini 1 ile 5 ay öncesinden planladıkları görülmüştür. </a:t>
            </a:r>
            <a:endParaRPr lang="tr-TR" sz="2400" dirty="0" smtClean="0"/>
          </a:p>
          <a:p>
            <a:pPr marL="342900" lvl="3" indent="-342900">
              <a:spcBef>
                <a:spcPts val="1200"/>
              </a:spcBef>
              <a:spcAft>
                <a:spcPts val="200"/>
              </a:spcAft>
              <a:buSzPct val="100000"/>
            </a:pPr>
            <a:r>
              <a:rPr lang="tr-TR" sz="2400" dirty="0"/>
              <a:t>Araştırmaya katılanlar İstanbul dışında Kapadokya, Bursa, Safranbolu gibi kültürel açıdan önem kazanmış destinasyonları ziyaret ettikleri görülmüştür. </a:t>
            </a:r>
            <a:endParaRPr lang="tr-TR" sz="2400" dirty="0" smtClean="0"/>
          </a:p>
          <a:p>
            <a:pPr marL="342900" lvl="3" indent="-342900">
              <a:spcBef>
                <a:spcPts val="1200"/>
              </a:spcBef>
              <a:spcAft>
                <a:spcPts val="200"/>
              </a:spcAft>
              <a:buSzPct val="100000"/>
            </a:pPr>
            <a:r>
              <a:rPr lang="tr-TR" sz="2400" dirty="0"/>
              <a:t>Literatürde spesifik olarak Asya Pasifik ülke turistlerine yönelik turist profilini, seyahat motivasyonlarını ve memnuniyetini belirlemeye yönelik çalışmaların sınırlı olduğu görülmektedir. Bu bakımdan Asya Pasifik ülke turistlerine yönelik yapılan bu çalışma ilgili literatüre önemli katkı sağlayacak niteliktedir. </a:t>
            </a:r>
          </a:p>
          <a:p>
            <a:pPr marL="342900" lvl="3" indent="-342900">
              <a:spcBef>
                <a:spcPts val="1200"/>
              </a:spcBef>
              <a:spcAft>
                <a:spcPts val="200"/>
              </a:spcAft>
              <a:buSzPct val="100000"/>
            </a:pPr>
            <a:endParaRPr lang="tr-TR" sz="2400" b="1" dirty="0"/>
          </a:p>
        </p:txBody>
      </p:sp>
    </p:spTree>
    <p:extLst>
      <p:ext uri="{BB962C8B-B14F-4D97-AF65-F5344CB8AC3E}">
        <p14:creationId xmlns:p14="http://schemas.microsoft.com/office/powerpoint/2010/main" val="272014251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idx="4294967295"/>
          </p:nvPr>
        </p:nvSpPr>
        <p:spPr>
          <a:xfrm>
            <a:off x="1075509" y="169773"/>
            <a:ext cx="10058400" cy="549275"/>
          </a:xfrm>
        </p:spPr>
        <p:txBody>
          <a:bodyPr>
            <a:noAutofit/>
          </a:bodyPr>
          <a:lstStyle/>
          <a:p>
            <a:pPr algn="ctr"/>
            <a:r>
              <a:rPr lang="tr-TR" sz="3600" b="1" dirty="0"/>
              <a:t>SONUÇ VE ÖNERİLER</a:t>
            </a:r>
            <a:endParaRPr lang="tr-TR" sz="3600" dirty="0"/>
          </a:p>
        </p:txBody>
      </p:sp>
      <p:sp>
        <p:nvSpPr>
          <p:cNvPr id="14" name="İçerik Yer Tutucusu 9"/>
          <p:cNvSpPr txBox="1">
            <a:spLocks/>
          </p:cNvSpPr>
          <p:nvPr/>
        </p:nvSpPr>
        <p:spPr>
          <a:xfrm>
            <a:off x="182880" y="719048"/>
            <a:ext cx="11861074" cy="5640188"/>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lvl="3" indent="-342900">
              <a:spcBef>
                <a:spcPts val="1200"/>
              </a:spcBef>
              <a:spcAft>
                <a:spcPts val="200"/>
              </a:spcAft>
              <a:buSzPct val="100000"/>
            </a:pPr>
            <a:r>
              <a:rPr lang="tr-TR" sz="2400" b="1" i="1" dirty="0" smtClean="0">
                <a:solidFill>
                  <a:srgbClr val="FF0000"/>
                </a:solidFill>
              </a:rPr>
              <a:t>Sektöre Yönelik Öneriler</a:t>
            </a:r>
          </a:p>
          <a:p>
            <a:pPr marL="342900" lvl="3" indent="-342900">
              <a:spcBef>
                <a:spcPts val="1200"/>
              </a:spcBef>
              <a:spcAft>
                <a:spcPts val="200"/>
              </a:spcAft>
              <a:buSzPct val="100000"/>
            </a:pPr>
            <a:r>
              <a:rPr lang="tr-TR" sz="2400" dirty="0"/>
              <a:t>Ele alınan bölge ülkelerine bakıldığında Çin ve Güney Kore’de %70’in üzerinde, diğer ülkelerin ise %60’ın üzerinde genç nüfusa sahip oldukları görülmektedir. Japonya’da ise 65 üzeri yaş grubunu oluşturan %25’in üzerinde nüfus bulunmaktadır. Turizm pazarlamacılarının bu demografik göstergeleri göz önünde bulundurarak uygun pazarlama faaliyetleri yürütmelidirler.</a:t>
            </a:r>
          </a:p>
          <a:p>
            <a:pPr marL="342900" lvl="3" indent="-342900">
              <a:spcBef>
                <a:spcPts val="1200"/>
              </a:spcBef>
              <a:spcAft>
                <a:spcPts val="200"/>
              </a:spcAft>
              <a:buSzPct val="100000"/>
            </a:pPr>
            <a:r>
              <a:rPr lang="tr-TR" sz="2400" dirty="0"/>
              <a:t>Araştırmaya katılan turistlerin destinasyon bilgi edinme kaynaklarına bakıldığında öncelikli olarak ilk sırada seyahat acentelerinin yer aldığı görülmektedir. Bu noktada destinasyonların pazarlanmasında seyahat acentelerinin rolünün önemli olduğu söylenebilir. Diğer yandan araştırmaya katılanlar için önemli bir bilgi kaynağı olarak sosyal medyanın ön plana çıktığı görülmüştür. Bu nedenle sosyal medya araçları destinasyon tanıtımında ve pazarlamasında etkin kullanılmalıdır.</a:t>
            </a:r>
          </a:p>
          <a:p>
            <a:pPr marL="342900" lvl="3" indent="-342900">
              <a:spcBef>
                <a:spcPts val="1200"/>
              </a:spcBef>
              <a:spcAft>
                <a:spcPts val="200"/>
              </a:spcAft>
              <a:buSzPct val="100000"/>
            </a:pPr>
            <a:endParaRPr lang="tr-TR" sz="2400" b="1" dirty="0"/>
          </a:p>
        </p:txBody>
      </p:sp>
    </p:spTree>
    <p:extLst>
      <p:ext uri="{BB962C8B-B14F-4D97-AF65-F5344CB8AC3E}">
        <p14:creationId xmlns:p14="http://schemas.microsoft.com/office/powerpoint/2010/main" val="301124528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idx="4294967295"/>
          </p:nvPr>
        </p:nvSpPr>
        <p:spPr>
          <a:xfrm>
            <a:off x="1075509" y="169773"/>
            <a:ext cx="10058400" cy="549275"/>
          </a:xfrm>
        </p:spPr>
        <p:txBody>
          <a:bodyPr>
            <a:noAutofit/>
          </a:bodyPr>
          <a:lstStyle/>
          <a:p>
            <a:pPr algn="ctr"/>
            <a:r>
              <a:rPr lang="tr-TR" sz="3600" b="1" dirty="0"/>
              <a:t>SONUÇ VE ÖNERİLER</a:t>
            </a:r>
            <a:endParaRPr lang="tr-TR" sz="3600" dirty="0"/>
          </a:p>
        </p:txBody>
      </p:sp>
      <p:sp>
        <p:nvSpPr>
          <p:cNvPr id="14" name="İçerik Yer Tutucusu 9"/>
          <p:cNvSpPr txBox="1">
            <a:spLocks/>
          </p:cNvSpPr>
          <p:nvPr/>
        </p:nvSpPr>
        <p:spPr>
          <a:xfrm>
            <a:off x="182880" y="719048"/>
            <a:ext cx="11861074" cy="5640188"/>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lvl="3" indent="-342900">
              <a:spcBef>
                <a:spcPts val="1200"/>
              </a:spcBef>
              <a:spcAft>
                <a:spcPts val="200"/>
              </a:spcAft>
              <a:buSzPct val="100000"/>
            </a:pPr>
            <a:r>
              <a:rPr lang="tr-TR" sz="2400" b="1" i="1" dirty="0" smtClean="0">
                <a:solidFill>
                  <a:srgbClr val="FF0000"/>
                </a:solidFill>
              </a:rPr>
              <a:t>Sektöre Yönelik Öneriler</a:t>
            </a:r>
          </a:p>
          <a:p>
            <a:pPr marL="342900" lvl="3" indent="-342900">
              <a:spcBef>
                <a:spcPts val="1200"/>
              </a:spcBef>
              <a:spcAft>
                <a:spcPts val="200"/>
              </a:spcAft>
              <a:buSzPct val="100000"/>
            </a:pPr>
            <a:r>
              <a:rPr lang="tr-TR" sz="2400" dirty="0"/>
              <a:t>Tatmin, tekrar ziyaret ve tavsiye niyeti üzerinde; doğal kültürel olanaklar, fiyat ve uygunluk, kalite ve güven, alışveriş olanakları gibi motivasyonların etkili olduğu görülmektedir. Bu nedenle turizm pazarlamacıları ve yöneticileri turistlerin tatmin, tekrar ziyaret ve tavsiye niyeti üzerinde etkili olan bu motivasyonları göz önünde bulundurarak pazarlama faaliyetleri yürütmeli ve uygun stratejiler geliştirmelidirler.</a:t>
            </a:r>
          </a:p>
          <a:p>
            <a:pPr marL="342900" lvl="3" indent="-342900">
              <a:spcBef>
                <a:spcPts val="1200"/>
              </a:spcBef>
              <a:spcAft>
                <a:spcPts val="200"/>
              </a:spcAft>
              <a:buSzPct val="100000"/>
            </a:pPr>
            <a:r>
              <a:rPr lang="tr-TR" sz="2400" dirty="0"/>
              <a:t>Doğal ve kültürel olanaklar turistlerin tatmini üzerinde önemli ölçüde pozitif yönde etkili iken, etkinlikler negatif yönde etkilidir. Bu nedenle çeşitli etkinliklere katılma amacı ile İstanbul’a gelen turistlere katıldıkları etkinlikler dışında geziler organize edilmeli, serbest zamana yer verilmeli ve sosyal faaliyetlere vakit ayrılmalıdır.</a:t>
            </a:r>
          </a:p>
          <a:p>
            <a:pPr marL="342900" lvl="3" indent="-342900">
              <a:spcBef>
                <a:spcPts val="1200"/>
              </a:spcBef>
              <a:spcAft>
                <a:spcPts val="200"/>
              </a:spcAft>
              <a:buSzPct val="100000"/>
            </a:pPr>
            <a:r>
              <a:rPr lang="tr-TR" sz="2400" dirty="0"/>
              <a:t>Alışveriş olanakları, fiyat ve uygunluk, kalite ve güven gibi faktörlerin tekrar ziyaret ve tavsiye niyeti üzerinde etkili oldukları görülmektedir. Alışveriş olanaklarının çekiciliğinin sürdürülebilirliği, fiyat uygunluğunun sürdürülebilirliği ile mümkün olabilir. Bu nedenle turistlere piyasanın çok üstünde fiyatlar sunmaktan çekinilmelidir. </a:t>
            </a:r>
            <a:endParaRPr lang="tr-TR" sz="2400" b="1" dirty="0"/>
          </a:p>
        </p:txBody>
      </p:sp>
    </p:spTree>
    <p:extLst>
      <p:ext uri="{BB962C8B-B14F-4D97-AF65-F5344CB8AC3E}">
        <p14:creationId xmlns:p14="http://schemas.microsoft.com/office/powerpoint/2010/main" val="133064893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idx="4294967295"/>
          </p:nvPr>
        </p:nvSpPr>
        <p:spPr>
          <a:xfrm>
            <a:off x="1075509" y="169773"/>
            <a:ext cx="10058400" cy="549275"/>
          </a:xfrm>
        </p:spPr>
        <p:txBody>
          <a:bodyPr>
            <a:noAutofit/>
          </a:bodyPr>
          <a:lstStyle/>
          <a:p>
            <a:pPr algn="ctr"/>
            <a:r>
              <a:rPr lang="tr-TR" sz="3600" b="1" dirty="0"/>
              <a:t>SONUÇ VE ÖNERİLER</a:t>
            </a:r>
            <a:endParaRPr lang="tr-TR" sz="3600" dirty="0"/>
          </a:p>
        </p:txBody>
      </p:sp>
      <p:sp>
        <p:nvSpPr>
          <p:cNvPr id="14" name="İçerik Yer Tutucusu 9"/>
          <p:cNvSpPr txBox="1">
            <a:spLocks/>
          </p:cNvSpPr>
          <p:nvPr/>
        </p:nvSpPr>
        <p:spPr>
          <a:xfrm>
            <a:off x="182880" y="719048"/>
            <a:ext cx="11861074" cy="5640188"/>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lvl="3" indent="-342900">
              <a:spcBef>
                <a:spcPts val="1200"/>
              </a:spcBef>
              <a:spcAft>
                <a:spcPts val="200"/>
              </a:spcAft>
              <a:buSzPct val="100000"/>
            </a:pPr>
            <a:r>
              <a:rPr lang="tr-TR" sz="2400" b="1" i="1" dirty="0" smtClean="0">
                <a:solidFill>
                  <a:srgbClr val="FF0000"/>
                </a:solidFill>
              </a:rPr>
              <a:t>Sektöre Yönelik Öneriler</a:t>
            </a:r>
          </a:p>
          <a:p>
            <a:pPr marL="342900" lvl="3" indent="-342900">
              <a:spcBef>
                <a:spcPts val="1200"/>
              </a:spcBef>
              <a:spcAft>
                <a:spcPts val="200"/>
              </a:spcAft>
              <a:buSzPct val="100000"/>
            </a:pPr>
            <a:r>
              <a:rPr lang="tr-TR" sz="2400" dirty="0"/>
              <a:t>Destinasyonlarda etkili bir pazarlama stratejisi için ziyaretçilerin seyahat motivasyonlarının hem itici hem de çekici boyutları ile ele alınarak değerlendirilmelidir. Pazar bölümlendirme ile ürün ve hizmet geliştirme konusunda doğru ve etkin kararlar verebilmek ve uygulayabilmek için ziyaretçilerin seyahat motivasyonları bilinmeli ve buna uygun hareket edilmelidir.</a:t>
            </a:r>
          </a:p>
          <a:p>
            <a:pPr marL="342900" lvl="3" indent="-342900">
              <a:spcBef>
                <a:spcPts val="1200"/>
              </a:spcBef>
              <a:spcAft>
                <a:spcPts val="200"/>
              </a:spcAft>
              <a:buSzPct val="100000"/>
            </a:pPr>
            <a:r>
              <a:rPr lang="tr-TR" sz="2400" dirty="0"/>
              <a:t>Araştırmaya katılanlar için en önemi çekici motivasyonun “doğal ve kültürel olanaklar”, en önemli itici motivasyonun da “prestij bilgi aramak” olduğu anlaşılmaktadır. Bu nedenle pazarlama ve tanıtım faaliyetlerinde öne çıkan bu faktörlere vurgu yapılmalı, buna uygun ürün ve hizmet tasarımına gidilmelidir.</a:t>
            </a:r>
          </a:p>
          <a:p>
            <a:pPr marL="342900" lvl="3" indent="-342900">
              <a:spcBef>
                <a:spcPts val="1200"/>
              </a:spcBef>
              <a:spcAft>
                <a:spcPts val="200"/>
              </a:spcAft>
              <a:buSzPct val="100000"/>
            </a:pPr>
            <a:r>
              <a:rPr lang="tr-TR" sz="2400" dirty="0"/>
              <a:t>Pek çok ziyaretçi nihai uçuş noktalarına giderken İstanbul’u bir aktarma noktası olarak kullanabilmektedir. Böylelikle İstanbul’u ziyaret etmek için fırsat oluşturmaktadırlar. Bu şekilde seyahat planı yapanlara yönelik yasal düzenlemelerde kolaylık sağlanabileceği gibi, seyahat işletmeleri tarafından uygun seyahat programları organize edilmelidir. </a:t>
            </a:r>
          </a:p>
          <a:p>
            <a:pPr marL="342900" lvl="3" indent="-342900">
              <a:spcBef>
                <a:spcPts val="1200"/>
              </a:spcBef>
              <a:spcAft>
                <a:spcPts val="200"/>
              </a:spcAft>
              <a:buSzPct val="100000"/>
            </a:pPr>
            <a:endParaRPr lang="tr-TR" sz="2400" b="1" dirty="0" smtClean="0"/>
          </a:p>
        </p:txBody>
      </p:sp>
    </p:spTree>
    <p:extLst>
      <p:ext uri="{BB962C8B-B14F-4D97-AF65-F5344CB8AC3E}">
        <p14:creationId xmlns:p14="http://schemas.microsoft.com/office/powerpoint/2010/main" val="165695534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idx="4294967295"/>
          </p:nvPr>
        </p:nvSpPr>
        <p:spPr>
          <a:xfrm>
            <a:off x="1075509" y="169773"/>
            <a:ext cx="10058400" cy="549275"/>
          </a:xfrm>
        </p:spPr>
        <p:txBody>
          <a:bodyPr>
            <a:noAutofit/>
          </a:bodyPr>
          <a:lstStyle/>
          <a:p>
            <a:pPr algn="ctr"/>
            <a:r>
              <a:rPr lang="tr-TR" sz="3600" b="1" dirty="0"/>
              <a:t>SONUÇ VE ÖNERİLER</a:t>
            </a:r>
            <a:endParaRPr lang="tr-TR" sz="3600" dirty="0"/>
          </a:p>
        </p:txBody>
      </p:sp>
      <p:sp>
        <p:nvSpPr>
          <p:cNvPr id="14" name="İçerik Yer Tutucusu 9"/>
          <p:cNvSpPr txBox="1">
            <a:spLocks/>
          </p:cNvSpPr>
          <p:nvPr/>
        </p:nvSpPr>
        <p:spPr>
          <a:xfrm>
            <a:off x="182880" y="719048"/>
            <a:ext cx="11861074" cy="5640188"/>
          </a:xfrm>
          <a:prstGeom prst="rect">
            <a:avLst/>
          </a:prstGeom>
        </p:spPr>
        <p:txBody>
          <a:bodyP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tr-TR" sz="2400" b="1" i="1" dirty="0">
                <a:solidFill>
                  <a:srgbClr val="FF0000"/>
                </a:solidFill>
              </a:rPr>
              <a:t>Araştırmacılara Öneriler</a:t>
            </a:r>
            <a:endParaRPr lang="tr-TR" dirty="0">
              <a:solidFill>
                <a:srgbClr val="FF0000"/>
              </a:solidFill>
            </a:endParaRPr>
          </a:p>
          <a:p>
            <a:r>
              <a:rPr lang="tr-TR" sz="3200" dirty="0"/>
              <a:t>Bu araştırma öne çıkan Asya Pasifik ülkelerinden belirli bir zaman diliminde İstanbul’u ziyaret eden turistler üzerine yapılmıştır. Bu ülkelerden gelen turistler üzerine ülke bazında ayrıca araştırmalar yapılabileceği gibi Türkiye’de bu ülkelerden gelen ziyaretçiler için önem arz eden farklı destinasyonlarda da araştırmalar yapılabilir. Her ülke vatandaşının destinasyon, ürün ve hizmet tercihi farklılık gösterebileceği düşüncesi ile ülke turistleri ayrı ayrı ele alınarak araştırılabilir. Böylelikle bu tür çalışmalar turistlerin seyahat motivasyonlarının anlaşılması ürün ve hizmet tercihlerinin belirlenmesi, sektöre ve pazarlama araştırmacılarına fikir vereceği gibi rekabette üstünlük sağlama noktasında da sektöre önemli katkılar sağlayacaktır.</a:t>
            </a:r>
            <a:endParaRPr lang="tr-TR" sz="2800" dirty="0"/>
          </a:p>
          <a:p>
            <a:pPr marL="342900" lvl="3" indent="-342900">
              <a:spcBef>
                <a:spcPts val="1200"/>
              </a:spcBef>
              <a:spcAft>
                <a:spcPts val="200"/>
              </a:spcAft>
              <a:buSzPct val="100000"/>
            </a:pPr>
            <a:endParaRPr lang="tr-TR" sz="2400" b="1" dirty="0" smtClean="0"/>
          </a:p>
        </p:txBody>
      </p:sp>
    </p:spTree>
    <p:extLst>
      <p:ext uri="{BB962C8B-B14F-4D97-AF65-F5344CB8AC3E}">
        <p14:creationId xmlns:p14="http://schemas.microsoft.com/office/powerpoint/2010/main" val="325189818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title"/>
          </p:nvPr>
        </p:nvSpPr>
        <p:spPr>
          <a:xfrm>
            <a:off x="1148081" y="1929136"/>
            <a:ext cx="10058400" cy="1450757"/>
          </a:xfrm>
        </p:spPr>
        <p:txBody>
          <a:bodyPr>
            <a:noAutofit/>
          </a:bodyPr>
          <a:lstStyle/>
          <a:p>
            <a:pPr algn="ctr"/>
            <a:r>
              <a:rPr lang="tr-TR" sz="9600" b="1" dirty="0" smtClean="0"/>
              <a:t>TEŞEKKÜRLER.</a:t>
            </a:r>
            <a:endParaRPr lang="tr-TR" sz="9600" dirty="0"/>
          </a:p>
        </p:txBody>
      </p:sp>
    </p:spTree>
    <p:extLst>
      <p:ext uri="{BB962C8B-B14F-4D97-AF65-F5344CB8AC3E}">
        <p14:creationId xmlns:p14="http://schemas.microsoft.com/office/powerpoint/2010/main" val="1035120428"/>
      </p:ext>
    </p:extLst>
  </p:cSld>
  <p:clrMapOvr>
    <a:masterClrMapping/>
  </p:clrMapOvr>
  <p:timing>
    <p:tnLst>
      <p:par>
        <p:cTn id="1" dur="indefinite" restart="never" nodeType="tmRoot"/>
      </p:par>
    </p:tnLst>
  </p:timing>
</p:sld>
</file>

<file path=ppt/theme/theme1.xml><?xml version="1.0" encoding="utf-8"?>
<a:theme xmlns:a="http://schemas.openxmlformats.org/drawingml/2006/main" name="Geçmişe bakış">
  <a:themeElements>
    <a:clrScheme name="Sarı Turuncu">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3548</TotalTime>
  <Words>8748</Words>
  <Application>Microsoft Office PowerPoint</Application>
  <PresentationFormat>Geniş ekran</PresentationFormat>
  <Paragraphs>3859</Paragraphs>
  <Slides>117</Slides>
  <Notes>33</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117</vt:i4>
      </vt:variant>
    </vt:vector>
  </HeadingPairs>
  <TitlesOfParts>
    <vt:vector size="124" baseType="lpstr">
      <vt:lpstr>SimSun</vt:lpstr>
      <vt:lpstr>Arial</vt:lpstr>
      <vt:lpstr>Calibri</vt:lpstr>
      <vt:lpstr>Cambria</vt:lpstr>
      <vt:lpstr>Times New Roman</vt:lpstr>
      <vt:lpstr>Wingdings</vt:lpstr>
      <vt:lpstr>Geçmişe bakış</vt:lpstr>
      <vt:lpstr>ASYA PASİFİK TURİZM PAZARININ  TÜRKİYE AÇISINDAN ANALİZİ  </vt:lpstr>
      <vt:lpstr>İçerik</vt:lpstr>
      <vt:lpstr>Giriş</vt:lpstr>
      <vt:lpstr>Çalışmanın Konusu</vt:lpstr>
      <vt:lpstr>Çalışmanın Önemi</vt:lpstr>
      <vt:lpstr>Çalışmanın Amacı</vt:lpstr>
      <vt:lpstr>Çalışmanın Yöntemi ve İçeriği</vt:lpstr>
      <vt:lpstr>BÖLÜM 1: TURİZM PAZARLAMSI VE TÜKETİCİ DAVRANIŞLARI</vt:lpstr>
      <vt:lpstr>Turizmde Seyahat Motivasyonları </vt:lpstr>
      <vt:lpstr>Turizmde Seyahat Motivasyonları </vt:lpstr>
      <vt:lpstr>BÖLÜM 2: ULUSLARARASI TURİZM TALEBİ VE TÜRKİYE</vt:lpstr>
      <vt:lpstr>BÖLÜM 2: ULUSLARARASI TURİZM TALEBİ VE TÜRKİYE</vt:lpstr>
      <vt:lpstr>BÖLÜM 3: ASYA PASİFİK BÖLGESİ TURİZM PAZARININ ÖZELLİKLERİ VE TÜRKYE’YE YÖNELİK TURİZM TALEP YAPISININ İNCELENMESİ</vt:lpstr>
      <vt:lpstr>Asya Pasifik Bölgesinin Turizm Pazarı</vt:lpstr>
      <vt:lpstr>Asya Pasifik Bölgesinin Turizm Pazarı</vt:lpstr>
      <vt:lpstr>Asya Pasifik Turizm Pazarının Genel Özellikleri</vt:lpstr>
      <vt:lpstr>Asya Pasifik Ülkelerinden Dünyaya Seyahat Sayıları (000)</vt:lpstr>
      <vt:lpstr>2015 YILI 10 AP ÜLKESİ VE DÜNYA (1.184)</vt:lpstr>
      <vt:lpstr>Ülkelerin Turizm Harcamaları (000.000)</vt:lpstr>
      <vt:lpstr>Asya Pasifik Turizm Pazarının Genel Özellikleri</vt:lpstr>
      <vt:lpstr>Asya Pasifik Ülkelerinin En Çok Tercih Ettikleri Destinasyonlar (2015)</vt:lpstr>
      <vt:lpstr>Asya Pasifik Bölgesinin Sosyo - Ekonomik Yapı Özellikleri </vt:lpstr>
      <vt:lpstr>Ülkelerde Kişi Başı Milli Gelirin Zamansal Gelişimi (2010-2015 $)</vt:lpstr>
      <vt:lpstr>Asya Pasifik Ülkelerinin GSYİH Yıllık Büyüme Oranları</vt:lpstr>
      <vt:lpstr>Asya Pasifik Ülkelerinin Demografik Yapı Özellikleri</vt:lpstr>
      <vt:lpstr>Asya Pasifik Ülkelerinin 2015 Yılı Yaş Grubuna Göre Nüfus Göstergeleri</vt:lpstr>
      <vt:lpstr>Seçilmiş Asya Pasifik Ülkeleri</vt:lpstr>
      <vt:lpstr>Seçilmiş Asya Pasifik Ülkeleri</vt:lpstr>
      <vt:lpstr>Çin</vt:lpstr>
      <vt:lpstr>Çin</vt:lpstr>
      <vt:lpstr>Çin’de Milli Gelirin Zamansal Gelişimi</vt:lpstr>
      <vt:lpstr>Çin’in GSYİH ve Uluslararası Turist Varışlarındaki Büyüme</vt:lpstr>
      <vt:lpstr>Çin</vt:lpstr>
      <vt:lpstr>Çin</vt:lpstr>
      <vt:lpstr>Avrupalı Vatandaşlar ile Çinli Vatandaşlar Arasındaki Bazı Farklılıklar</vt:lpstr>
      <vt:lpstr>Güney Kore</vt:lpstr>
      <vt:lpstr>Güney Kore</vt:lpstr>
      <vt:lpstr>Güney Kore Vatandaşlarının Uluslararası Seyahat Sayıları </vt:lpstr>
      <vt:lpstr>Güney Kore Vatandaşlarının Uluslararası Seyahat Sayıları </vt:lpstr>
      <vt:lpstr>Avustralya</vt:lpstr>
      <vt:lpstr>Avustralya</vt:lpstr>
      <vt:lpstr>Avustralya</vt:lpstr>
      <vt:lpstr>Hindistan </vt:lpstr>
      <vt:lpstr>Hindistan </vt:lpstr>
      <vt:lpstr>Hindistan </vt:lpstr>
      <vt:lpstr>Hindistan </vt:lpstr>
      <vt:lpstr>Japonya</vt:lpstr>
      <vt:lpstr>Japonya</vt:lpstr>
      <vt:lpstr>Japon Vatandaşlarının Uluslararası Seyahat Sayıları </vt:lpstr>
      <vt:lpstr>Japonya</vt:lpstr>
      <vt:lpstr>Malezya</vt:lpstr>
      <vt:lpstr>Malezya</vt:lpstr>
      <vt:lpstr>Malezya</vt:lpstr>
      <vt:lpstr>Pakistan</vt:lpstr>
      <vt:lpstr>Pakistan</vt:lpstr>
      <vt:lpstr>Pakistan</vt:lpstr>
      <vt:lpstr>Endonezya</vt:lpstr>
      <vt:lpstr>Endonezya</vt:lpstr>
      <vt:lpstr>Endonezya</vt:lpstr>
      <vt:lpstr>Endonezya</vt:lpstr>
      <vt:lpstr>Filipinler</vt:lpstr>
      <vt:lpstr>Filipinler</vt:lpstr>
      <vt:lpstr>Filipinler</vt:lpstr>
      <vt:lpstr>Filipinler</vt:lpstr>
      <vt:lpstr>Tayvan</vt:lpstr>
      <vt:lpstr>Tayvan</vt:lpstr>
      <vt:lpstr>Tayvan</vt:lpstr>
      <vt:lpstr>Tayvan</vt:lpstr>
      <vt:lpstr>Asya Pasifik Ülkeleri İle Ticaret Hacmi</vt:lpstr>
      <vt:lpstr>Asya Pasifik Ülkeleri İle Dış Ticaret Dengesi</vt:lpstr>
      <vt:lpstr>Asya Pasifik Ülkelerinden Türkiye’ye Gelen Turist Sayıları (2015)</vt:lpstr>
      <vt:lpstr>Asya Pasifik Ülkelerinden Türkiye’ye Gelen Turist Sayıları (2015)</vt:lpstr>
      <vt:lpstr>BÖLÜM 4:  SAHA  ARAŞTIRMASI  BULGULARI </vt:lpstr>
      <vt:lpstr>Araştırmanın Amacı ve Önemi</vt:lpstr>
      <vt:lpstr>Araştırmanın Evren ve Örneklemi</vt:lpstr>
      <vt:lpstr>Anket Formu ve Soruların İçeriği</vt:lpstr>
      <vt:lpstr>Pilot Uygulama</vt:lpstr>
      <vt:lpstr>Araştırma Soruları, Araştırma Modeli ve Hipotezler</vt:lpstr>
      <vt:lpstr>Katılımcıların Demografik Özelliklerine İlişkin Frekans Analizi </vt:lpstr>
      <vt:lpstr>Katılımcıların Milliyeti </vt:lpstr>
      <vt:lpstr>Araştırmaya Katılanların Konaklama Bilgileri </vt:lpstr>
      <vt:lpstr>Katılımcılara İlişkin Seyahat Bilgileri</vt:lpstr>
      <vt:lpstr>Araştırmaya Katılanların Seyahat Ettikleri Havayolu</vt:lpstr>
      <vt:lpstr>Farklı Destinasyonları Ziyaret Eden Kişi Sayısı</vt:lpstr>
      <vt:lpstr>Katılımcıların İstanbul ve Türkiye İmajı</vt:lpstr>
      <vt:lpstr>İstanbul’daki Önemli Destinasyonlar</vt:lpstr>
      <vt:lpstr>Destinasyon Bilgi Kaynakları</vt:lpstr>
      <vt:lpstr>İtici Motivasyonlara İlişkin Faktör Analizi</vt:lpstr>
      <vt:lpstr>Çekici Motivasyonlara İlişkin Faktör Analizi</vt:lpstr>
      <vt:lpstr>Memnuniyet Ölçeğine İlişkin Faktör Analizi Sonuçları</vt:lpstr>
      <vt:lpstr>Araştırmada Yer Alan Değişkenlere Yönelik Korelasyon Analizi Sonuçları</vt:lpstr>
      <vt:lpstr>Korelasyon Analizi </vt:lpstr>
      <vt:lpstr>Regresyon Analizi</vt:lpstr>
      <vt:lpstr>Regresyon Analizi</vt:lpstr>
      <vt:lpstr>Regresyon Analizi</vt:lpstr>
      <vt:lpstr>Regresyon Analizi</vt:lpstr>
      <vt:lpstr>Regresyon Analizi</vt:lpstr>
      <vt:lpstr>Regresyon Analizi</vt:lpstr>
      <vt:lpstr>t-testi Sonuçları</vt:lpstr>
      <vt:lpstr>ANOVA Testi Sonuçları</vt:lpstr>
      <vt:lpstr>ANOVA Testi Sonuçları</vt:lpstr>
      <vt:lpstr>ANOVA Testi Sonuçları</vt:lpstr>
      <vt:lpstr>ANOVA Testi Sonuçları</vt:lpstr>
      <vt:lpstr>ANOVA Testi Sonuçları</vt:lpstr>
      <vt:lpstr>ANOVA Testi Sonuçları</vt:lpstr>
      <vt:lpstr>ANOVA Testi Sonuçları</vt:lpstr>
      <vt:lpstr>ANOVA Testi Sonuçları</vt:lpstr>
      <vt:lpstr>Araştırma Bulgularının Genel Değerlendirilmesi</vt:lpstr>
      <vt:lpstr>Araştırma Hipotezlerinin Genel Değerlendirmesi</vt:lpstr>
      <vt:lpstr>Sonuç Modeli</vt:lpstr>
      <vt:lpstr>SONUÇ VE ÖNERİLER</vt:lpstr>
      <vt:lpstr>SONUÇ VE ÖNERİLER</vt:lpstr>
      <vt:lpstr>SONUÇ VE ÖNERİLER</vt:lpstr>
      <vt:lpstr>SONUÇ VE ÖNERİLER</vt:lpstr>
      <vt:lpstr>SONUÇ VE ÖNERİLER</vt:lpstr>
      <vt:lpstr>SONUÇ VE ÖNERİLER</vt:lpstr>
      <vt:lpstr>TEŞEKKÜRLER.</vt:lpstr>
    </vt:vector>
  </TitlesOfParts>
  <Company>Sakarya Üniversitesi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ASYA PASİFİK TURİZM PAZARININ  TÜRKİYE AÇISINDAN ANALİZİ</dc:title>
  <dc:creator>Sau</dc:creator>
  <cp:lastModifiedBy>Windows Kullanıcısı</cp:lastModifiedBy>
  <cp:revision>70</cp:revision>
  <dcterms:created xsi:type="dcterms:W3CDTF">2017-04-11T13:12:42Z</dcterms:created>
  <dcterms:modified xsi:type="dcterms:W3CDTF">2017-05-18T13:52:56Z</dcterms:modified>
</cp:coreProperties>
</file>