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6" r:id="rId2"/>
    <p:sldId id="283" r:id="rId3"/>
    <p:sldId id="308" r:id="rId4"/>
    <p:sldId id="310" r:id="rId5"/>
    <p:sldId id="288" r:id="rId6"/>
    <p:sldId id="312" r:id="rId7"/>
    <p:sldId id="299" r:id="rId8"/>
    <p:sldId id="311" r:id="rId9"/>
    <p:sldId id="298" r:id="rId10"/>
    <p:sldId id="259" r:id="rId11"/>
    <p:sldId id="314" r:id="rId12"/>
    <p:sldId id="286" r:id="rId13"/>
    <p:sldId id="315" r:id="rId14"/>
    <p:sldId id="304" r:id="rId15"/>
    <p:sldId id="274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5D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96" autoAdjust="0"/>
    <p:restoredTop sz="94660"/>
  </p:normalViewPr>
  <p:slideViewPr>
    <p:cSldViewPr>
      <p:cViewPr>
        <p:scale>
          <a:sx n="75" d="100"/>
          <a:sy n="75" d="100"/>
        </p:scale>
        <p:origin x="-2142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269BF-EBB6-4572-AAB6-7D1044E95DAF}" type="datetimeFigureOut">
              <a:rPr lang="tr-TR" smtClean="0"/>
              <a:t>11.08.2014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0C852-178D-417A-A2A2-3B6455A42B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4486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F7F23D-16FA-48FC-BCE3-6B515E1424D4}" type="slidenum">
              <a:rPr lang="en-US" smtClean="0">
                <a:latin typeface="Lucida Grande"/>
                <a:ea typeface="ヒラギノ角ゴ Pro W3"/>
                <a:cs typeface="ヒラギノ角ゴ Pro W3"/>
              </a:rPr>
              <a:pPr/>
              <a:t>1</a:t>
            </a:fld>
            <a:endParaRPr lang="en-US" smtClean="0">
              <a:latin typeface="Lucida Grande"/>
              <a:ea typeface="ヒラギノ角ゴ Pro W3"/>
              <a:cs typeface="ヒラギノ角ゴ Pro W3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>
              <a:latin typeface="Lucida Grande"/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0C852-178D-417A-A2A2-3B6455A42B20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4490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129C4-7F4C-442B-8415-CDE6A2444C6D}" type="datetimeFigureOut">
              <a:rPr lang="tr-TR" smtClean="0"/>
              <a:t>11.08.2014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456D-94AA-4E82-97B6-0236932BA9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9166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129C4-7F4C-442B-8415-CDE6A2444C6D}" type="datetimeFigureOut">
              <a:rPr lang="tr-TR" smtClean="0"/>
              <a:t>11.08.2014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456D-94AA-4E82-97B6-0236932BA9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322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129C4-7F4C-442B-8415-CDE6A2444C6D}" type="datetimeFigureOut">
              <a:rPr lang="tr-TR" smtClean="0"/>
              <a:t>11.08.2014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456D-94AA-4E82-97B6-0236932BA9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9232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129C4-7F4C-442B-8415-CDE6A2444C6D}" type="datetimeFigureOut">
              <a:rPr lang="tr-TR" smtClean="0"/>
              <a:t>11.08.2014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456D-94AA-4E82-97B6-0236932BA9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0388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129C4-7F4C-442B-8415-CDE6A2444C6D}" type="datetimeFigureOut">
              <a:rPr lang="tr-TR" smtClean="0"/>
              <a:t>11.08.2014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456D-94AA-4E82-97B6-0236932BA9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6987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129C4-7F4C-442B-8415-CDE6A2444C6D}" type="datetimeFigureOut">
              <a:rPr lang="tr-TR" smtClean="0"/>
              <a:t>11.08.2014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456D-94AA-4E82-97B6-0236932BA9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9858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129C4-7F4C-442B-8415-CDE6A2444C6D}" type="datetimeFigureOut">
              <a:rPr lang="tr-TR" smtClean="0"/>
              <a:t>11.08.2014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456D-94AA-4E82-97B6-0236932BA9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0538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129C4-7F4C-442B-8415-CDE6A2444C6D}" type="datetimeFigureOut">
              <a:rPr lang="tr-TR" smtClean="0"/>
              <a:t>11.08.2014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456D-94AA-4E82-97B6-0236932BA9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2107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129C4-7F4C-442B-8415-CDE6A2444C6D}" type="datetimeFigureOut">
              <a:rPr lang="tr-TR" smtClean="0"/>
              <a:t>11.08.2014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456D-94AA-4E82-97B6-0236932BA9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673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129C4-7F4C-442B-8415-CDE6A2444C6D}" type="datetimeFigureOut">
              <a:rPr lang="tr-TR" smtClean="0"/>
              <a:t>11.08.2014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456D-94AA-4E82-97B6-0236932BA9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71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129C4-7F4C-442B-8415-CDE6A2444C6D}" type="datetimeFigureOut">
              <a:rPr lang="tr-TR" smtClean="0"/>
              <a:t>11.08.2014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456D-94AA-4E82-97B6-0236932BA9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031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82BAC1"/>
            </a:gs>
            <a:gs pos="32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129C4-7F4C-442B-8415-CDE6A2444C6D}" type="datetimeFigureOut">
              <a:rPr lang="tr-TR" smtClean="0"/>
              <a:t>11.08.2014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5456D-94AA-4E82-97B6-0236932BA9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133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thy.com/tr-TR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y.com/tr-TR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thy.com/tr-T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hyperlink" Target="http://www.thy.com/tr-TR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://www.thy.com/tr-TR/" TargetMode="External"/><Relationship Id="rId7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y.com/tr-T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y.com/tr-TR/" TargetMode="External"/><Relationship Id="rId7" Type="http://schemas.openxmlformats.org/officeDocument/2006/relationships/image" Target="../media/image2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4.png"/><Relationship Id="rId4" Type="http://schemas.openxmlformats.org/officeDocument/2006/relationships/hyperlink" Target="http://www.thy.com/tr-TR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hyperlink" Target="http://www.thy.com/tr-TR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0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thy.com/tr-TR/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4.png"/><Relationship Id="rId4" Type="http://schemas.openxmlformats.org/officeDocument/2006/relationships/hyperlink" Target="http://www.thy.com/tr-TR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thy.com/tr-TR/" TargetMode="Externa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y.com/tr-T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dgunes@thy.com" TargetMode="External"/><Relationship Id="rId2" Type="http://schemas.openxmlformats.org/officeDocument/2006/relationships/hyperlink" Target="mailto:mbaltu@thy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thy.com/tr-TR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thy_zem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14338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WordArt 6"/>
          <p:cNvSpPr>
            <a:spLocks noChangeArrowheads="1" noChangeShapeType="1" noTextEdit="1"/>
          </p:cNvSpPr>
          <p:nvPr/>
        </p:nvSpPr>
        <p:spPr bwMode="auto">
          <a:xfrm>
            <a:off x="219809" y="1428750"/>
            <a:ext cx="5407269" cy="2071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it-IT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38100" dir="5400000" algn="t" rotWithShape="0">
                  <a:srgbClr val="808080">
                    <a:alpha val="39998"/>
                  </a:srgbClr>
                </a:outerShdw>
              </a:effectLst>
              <a:latin typeface="Tahoma"/>
              <a:ea typeface="Tahoma"/>
              <a:cs typeface="Tahoma"/>
            </a:endParaRPr>
          </a:p>
        </p:txBody>
      </p:sp>
      <p:pic>
        <p:nvPicPr>
          <p:cNvPr id="2052" name="Picture 82" descr="thy_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1840" y="4364040"/>
            <a:ext cx="3260481" cy="15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691680" y="2464594"/>
            <a:ext cx="63467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TURKISH </a:t>
            </a:r>
            <a:r>
              <a:rPr lang="it-IT" sz="4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AIRLINES </a:t>
            </a:r>
            <a:endParaRPr lang="it-IT" sz="44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it-IT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NAPLES </a:t>
            </a:r>
            <a:r>
              <a:rPr lang="it-IT" sz="4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OFFICE</a:t>
            </a:r>
            <a:endParaRPr lang="tr-TR" sz="4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 descr="secenekli_thy_top.png"/>
          <p:cNvPicPr>
            <a:picLocks noChangeAspect="1"/>
          </p:cNvPicPr>
          <p:nvPr/>
        </p:nvPicPr>
        <p:blipFill>
          <a:blip r:embed="rId5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646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809436" y="792592"/>
            <a:ext cx="3608459" cy="648072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endPos="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600" smtClean="0">
                <a:solidFill>
                  <a:schemeClr val="bg1"/>
                </a:solidFill>
                <a:ea typeface="+mj-ea"/>
                <a:cs typeface="+mj-cs"/>
              </a:rPr>
              <a:t>THY </a:t>
            </a:r>
            <a:r>
              <a:rPr lang="it-IT" sz="3600" dirty="0" smtClean="0">
                <a:solidFill>
                  <a:schemeClr val="bg1"/>
                </a:solidFill>
                <a:ea typeface="+mj-ea"/>
                <a:cs typeface="+mj-cs"/>
              </a:rPr>
              <a:t>NAPOLI </a:t>
            </a:r>
            <a:endParaRPr kumimoji="0" lang="en-US" sz="36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6" name="Picture 2" descr="Türk Hava Yolları">
            <a:hlinkClick r:id="rId2" tooltip="Türk Hava Yolları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5236" y="6454208"/>
            <a:ext cx="10001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ecenekli_thy_top.png"/>
          <p:cNvPicPr>
            <a:picLocks noChangeAspect="1"/>
          </p:cNvPicPr>
          <p:nvPr/>
        </p:nvPicPr>
        <p:blipFill>
          <a:blip r:embed="rId4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809436" y="2564904"/>
            <a:ext cx="7362963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it-IT" dirty="0" err="1" smtClean="0"/>
              <a:t>Turk</a:t>
            </a:r>
            <a:r>
              <a:rPr lang="it-IT" dirty="0" smtClean="0"/>
              <a:t> </a:t>
            </a:r>
            <a:r>
              <a:rPr lang="it-IT" dirty="0" err="1" smtClean="0"/>
              <a:t>Hava</a:t>
            </a:r>
            <a:r>
              <a:rPr lang="it-IT" dirty="0" smtClean="0"/>
              <a:t> </a:t>
            </a:r>
            <a:r>
              <a:rPr lang="it-IT" dirty="0" err="1" smtClean="0"/>
              <a:t>Yollari</a:t>
            </a:r>
            <a:r>
              <a:rPr lang="it-IT" dirty="0" smtClean="0"/>
              <a:t> </a:t>
            </a:r>
            <a:r>
              <a:rPr lang="it-IT" dirty="0" err="1" smtClean="0"/>
              <a:t>Napoli’ye</a:t>
            </a:r>
            <a:r>
              <a:rPr lang="it-IT" dirty="0" smtClean="0"/>
              <a:t> </a:t>
            </a:r>
            <a:r>
              <a:rPr lang="it-IT" dirty="0" err="1" smtClean="0"/>
              <a:t>ilk</a:t>
            </a:r>
            <a:r>
              <a:rPr lang="it-IT" dirty="0" smtClean="0"/>
              <a:t> </a:t>
            </a:r>
            <a:r>
              <a:rPr lang="it-IT" dirty="0" err="1" smtClean="0"/>
              <a:t>ucusunu</a:t>
            </a:r>
            <a:r>
              <a:rPr lang="it-IT" dirty="0" smtClean="0"/>
              <a:t> 28 </a:t>
            </a:r>
            <a:r>
              <a:rPr lang="it-IT" dirty="0" err="1"/>
              <a:t>Haziran</a:t>
            </a:r>
            <a:r>
              <a:rPr lang="it-IT" dirty="0"/>
              <a:t> </a:t>
            </a:r>
            <a:r>
              <a:rPr lang="it-IT" dirty="0" smtClean="0"/>
              <a:t>2011 </a:t>
            </a:r>
            <a:r>
              <a:rPr lang="it-IT" dirty="0" err="1" smtClean="0"/>
              <a:t>tarihinde</a:t>
            </a:r>
            <a:r>
              <a:rPr lang="it-IT" dirty="0" smtClean="0"/>
              <a:t> </a:t>
            </a:r>
            <a:r>
              <a:rPr lang="it-IT" dirty="0" err="1" smtClean="0"/>
              <a:t>gerceklestirmistir</a:t>
            </a:r>
            <a:r>
              <a:rPr lang="it-IT" dirty="0" smtClean="0"/>
              <a:t>. 2012 </a:t>
            </a:r>
            <a:r>
              <a:rPr lang="it-IT" dirty="0" err="1"/>
              <a:t>Yilinda</a:t>
            </a:r>
            <a:r>
              <a:rPr lang="it-IT" dirty="0"/>
              <a:t> </a:t>
            </a:r>
            <a:r>
              <a:rPr lang="it-IT" dirty="0" err="1"/>
              <a:t>haftalik</a:t>
            </a:r>
            <a:r>
              <a:rPr lang="it-IT" dirty="0"/>
              <a:t> </a:t>
            </a:r>
            <a:r>
              <a:rPr lang="it-IT" dirty="0" err="1"/>
              <a:t>ucuslarimiz</a:t>
            </a:r>
            <a:r>
              <a:rPr lang="it-IT" dirty="0"/>
              <a:t> 3’ten 5’e </a:t>
            </a:r>
            <a:r>
              <a:rPr lang="it-IT" dirty="0" err="1"/>
              <a:t>cikmistir</a:t>
            </a:r>
            <a:r>
              <a:rPr lang="it-IT" dirty="0"/>
              <a:t>. </a:t>
            </a:r>
          </a:p>
          <a:p>
            <a:pPr marL="457200" indent="-4572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it-IT" dirty="0" err="1"/>
              <a:t>Gunluk</a:t>
            </a:r>
            <a:r>
              <a:rPr lang="it-IT" dirty="0"/>
              <a:t> </a:t>
            </a:r>
            <a:r>
              <a:rPr lang="it-IT" dirty="0" err="1" smtClean="0"/>
              <a:t>ucuslara</a:t>
            </a:r>
            <a:r>
              <a:rPr lang="it-IT" dirty="0" smtClean="0"/>
              <a:t> </a:t>
            </a:r>
            <a:r>
              <a:rPr lang="it-IT" dirty="0"/>
              <a:t>17 </a:t>
            </a:r>
            <a:r>
              <a:rPr lang="it-IT" dirty="0" err="1"/>
              <a:t>Haziran</a:t>
            </a:r>
            <a:r>
              <a:rPr lang="it-IT" dirty="0"/>
              <a:t> </a:t>
            </a:r>
            <a:r>
              <a:rPr lang="it-IT" dirty="0" smtClean="0"/>
              <a:t>2013 </a:t>
            </a:r>
            <a:r>
              <a:rPr lang="it-IT" dirty="0" err="1" smtClean="0"/>
              <a:t>tarihinde</a:t>
            </a:r>
            <a:r>
              <a:rPr lang="it-IT" dirty="0" smtClean="0"/>
              <a:t> </a:t>
            </a:r>
            <a:r>
              <a:rPr lang="it-IT" dirty="0" err="1" smtClean="0"/>
              <a:t>gecilmistir</a:t>
            </a:r>
            <a:r>
              <a:rPr lang="it-IT" dirty="0" smtClean="0"/>
              <a:t>.</a:t>
            </a:r>
          </a:p>
          <a:p>
            <a:pPr marL="285750" indent="-28575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it-IT" dirty="0" smtClean="0"/>
              <a:t>   </a:t>
            </a:r>
            <a:r>
              <a:rPr lang="it-IT" dirty="0" err="1" smtClean="0"/>
              <a:t>Guncel</a:t>
            </a:r>
            <a:r>
              <a:rPr lang="it-IT" dirty="0" smtClean="0"/>
              <a:t> </a:t>
            </a:r>
            <a:r>
              <a:rPr lang="it-IT" dirty="0" err="1" smtClean="0"/>
              <a:t>tarife</a:t>
            </a:r>
            <a:r>
              <a:rPr lang="it-IT" dirty="0" smtClean="0"/>
              <a:t>: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it-IT" b="1" dirty="0" smtClean="0"/>
              <a:t>	TK1879     </a:t>
            </a:r>
            <a:r>
              <a:rPr lang="it-IT" b="1" dirty="0"/>
              <a:t>ISTNAP   1145 1300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it-IT" b="1" dirty="0" smtClean="0"/>
              <a:t>      	TK1880    NAPIST   </a:t>
            </a:r>
            <a:r>
              <a:rPr lang="it-IT" b="1" dirty="0"/>
              <a:t>1350 1705</a:t>
            </a:r>
          </a:p>
          <a:p>
            <a:pPr marL="457200" indent="-457200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it-IT" dirty="0" smtClean="0"/>
              <a:t>2015 </a:t>
            </a:r>
            <a:r>
              <a:rPr lang="it-IT" dirty="0" err="1"/>
              <a:t>Nisan</a:t>
            </a:r>
            <a:r>
              <a:rPr lang="it-IT" dirty="0"/>
              <a:t> </a:t>
            </a:r>
            <a:r>
              <a:rPr lang="it-IT" dirty="0" err="1" smtClean="0"/>
              <a:t>Ayi</a:t>
            </a:r>
            <a:r>
              <a:rPr lang="it-IT" dirty="0" smtClean="0"/>
              <a:t> </a:t>
            </a:r>
            <a:r>
              <a:rPr lang="it-IT" dirty="0" err="1" smtClean="0"/>
              <a:t>itibariyle</a:t>
            </a:r>
            <a:r>
              <a:rPr lang="it-IT" dirty="0" smtClean="0"/>
              <a:t> </a:t>
            </a:r>
            <a:r>
              <a:rPr lang="it-IT" dirty="0" err="1"/>
              <a:t>frekans</a:t>
            </a:r>
            <a:r>
              <a:rPr lang="it-IT" dirty="0"/>
              <a:t> </a:t>
            </a:r>
            <a:r>
              <a:rPr lang="it-IT" dirty="0" err="1"/>
              <a:t>artisina</a:t>
            </a:r>
            <a:r>
              <a:rPr lang="it-IT" dirty="0"/>
              <a:t> </a:t>
            </a:r>
            <a:r>
              <a:rPr lang="it-IT" dirty="0" err="1"/>
              <a:t>gidilmesi</a:t>
            </a:r>
            <a:r>
              <a:rPr lang="it-IT" dirty="0"/>
              <a:t> </a:t>
            </a:r>
            <a:r>
              <a:rPr lang="it-IT" dirty="0" err="1"/>
              <a:t>beklenmektedir</a:t>
            </a:r>
            <a:r>
              <a:rPr lang="it-IT" dirty="0"/>
              <a:t>.</a:t>
            </a:r>
            <a:endParaRPr lang="it-IT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944" y="538609"/>
            <a:ext cx="3162104" cy="1742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/>
          <p:cNvSpPr/>
          <p:nvPr/>
        </p:nvSpPr>
        <p:spPr>
          <a:xfrm>
            <a:off x="5076056" y="1844824"/>
            <a:ext cx="3491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2800" b="1" i="1" dirty="0" smtClean="0"/>
              <a:t>  </a:t>
            </a:r>
            <a:endParaRPr lang="it-IT" sz="2800" b="1" i="1" dirty="0"/>
          </a:p>
        </p:txBody>
      </p:sp>
    </p:spTree>
    <p:extLst>
      <p:ext uri="{BB962C8B-B14F-4D97-AF65-F5344CB8AC3E}">
        <p14:creationId xmlns:p14="http://schemas.microsoft.com/office/powerpoint/2010/main" val="250307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42" y="1700808"/>
            <a:ext cx="4415796" cy="4328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 bwMode="auto">
          <a:xfrm>
            <a:off x="729370" y="792592"/>
            <a:ext cx="3608459" cy="648072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endPos="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600" dirty="0" smtClean="0">
                <a:solidFill>
                  <a:schemeClr val="bg1"/>
                </a:solidFill>
                <a:ea typeface="+mj-ea"/>
                <a:cs typeface="+mj-cs"/>
              </a:rPr>
              <a:t>NAPOLI </a:t>
            </a:r>
            <a:endParaRPr kumimoji="0" lang="en-US" sz="36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6" name="Picture 2" descr="Türk Hava Yolları">
            <a:hlinkClick r:id="rId3" tooltip="Türk Hava Yolları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5236" y="6454208"/>
            <a:ext cx="10001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ecenekli_thy_top.png"/>
          <p:cNvPicPr>
            <a:picLocks noChangeAspect="1"/>
          </p:cNvPicPr>
          <p:nvPr/>
        </p:nvPicPr>
        <p:blipFill>
          <a:blip r:embed="rId5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076056" y="1844824"/>
            <a:ext cx="3491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2800" b="1" i="1" dirty="0" smtClean="0"/>
              <a:t>  </a:t>
            </a:r>
            <a:endParaRPr lang="it-IT" sz="2800" b="1" i="1" dirty="0"/>
          </a:p>
        </p:txBody>
      </p:sp>
      <p:sp>
        <p:nvSpPr>
          <p:cNvPr id="3" name="Rectangle 2"/>
          <p:cNvSpPr/>
          <p:nvPr/>
        </p:nvSpPr>
        <p:spPr>
          <a:xfrm>
            <a:off x="539552" y="1700808"/>
            <a:ext cx="414655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tr-TR" dirty="0"/>
              <a:t>Napoli </a:t>
            </a:r>
            <a:r>
              <a:rPr lang="tr-TR" dirty="0" err="1"/>
              <a:t>İtalya'nin</a:t>
            </a:r>
            <a:r>
              <a:rPr lang="tr-TR" dirty="0"/>
              <a:t> başkenti olan </a:t>
            </a:r>
            <a:r>
              <a:rPr lang="it-IT" dirty="0" smtClean="0"/>
              <a:t>Roma</a:t>
            </a:r>
            <a:r>
              <a:rPr lang="tr-TR" dirty="0" smtClean="0"/>
              <a:t>'</a:t>
            </a:r>
            <a:r>
              <a:rPr lang="tr-TR" dirty="0" err="1" smtClean="0"/>
              <a:t>nın</a:t>
            </a:r>
            <a:r>
              <a:rPr lang="tr-TR" dirty="0" smtClean="0"/>
              <a:t> </a:t>
            </a:r>
            <a:r>
              <a:rPr lang="tr-TR" dirty="0"/>
              <a:t>250 km </a:t>
            </a:r>
            <a:r>
              <a:rPr lang="tr-TR" dirty="0" smtClean="0"/>
              <a:t>güneyindedir</a:t>
            </a:r>
            <a:r>
              <a:rPr lang="tr-TR" dirty="0"/>
              <a:t>. </a:t>
            </a:r>
            <a:endParaRPr lang="it-IT" dirty="0" smtClean="0"/>
          </a:p>
          <a:p>
            <a:pPr marL="285750" indent="-285750">
              <a:buFont typeface="Arial" pitchFamily="34" charset="0"/>
              <a:buChar char="•"/>
            </a:pPr>
            <a:endParaRPr lang="it-IT" dirty="0"/>
          </a:p>
          <a:p>
            <a:pPr marL="285750" indent="-285750">
              <a:buFont typeface="Arial" pitchFamily="34" charset="0"/>
              <a:buChar char="•"/>
            </a:pPr>
            <a:r>
              <a:rPr lang="it-IT" dirty="0" smtClean="0"/>
              <a:t>Campania </a:t>
            </a:r>
            <a:r>
              <a:rPr lang="it-IT" dirty="0" err="1" smtClean="0"/>
              <a:t>Bolgesinin</a:t>
            </a:r>
            <a:r>
              <a:rPr lang="it-IT" dirty="0" smtClean="0"/>
              <a:t> </a:t>
            </a:r>
            <a:r>
              <a:rPr lang="it-IT" dirty="0" err="1" smtClean="0"/>
              <a:t>baskentidir</a:t>
            </a:r>
            <a:r>
              <a:rPr lang="it-IT" dirty="0" smtClean="0"/>
              <a:t>. </a:t>
            </a:r>
          </a:p>
          <a:p>
            <a:pPr marL="285750" indent="-285750">
              <a:buFont typeface="Arial" pitchFamily="34" charset="0"/>
              <a:buChar char="•"/>
            </a:pPr>
            <a:endParaRPr lang="it-IT" dirty="0"/>
          </a:p>
          <a:p>
            <a:pPr marL="285750" indent="-285750">
              <a:buFont typeface="Arial" pitchFamily="34" charset="0"/>
              <a:buChar char="•"/>
            </a:pPr>
            <a:r>
              <a:rPr lang="tr-TR" dirty="0" smtClean="0"/>
              <a:t>İtalya'da</a:t>
            </a:r>
            <a:r>
              <a:rPr lang="it-IT" dirty="0" smtClean="0"/>
              <a:t> Roma </a:t>
            </a:r>
            <a:r>
              <a:rPr lang="tr-TR" dirty="0" smtClean="0"/>
              <a:t>ve</a:t>
            </a:r>
            <a:r>
              <a:rPr lang="it-IT" dirty="0" smtClean="0"/>
              <a:t> Milano</a:t>
            </a:r>
            <a:r>
              <a:rPr lang="tr-TR" dirty="0" smtClean="0"/>
              <a:t>'dan </a:t>
            </a:r>
            <a:r>
              <a:rPr lang="tr-TR" dirty="0"/>
              <a:t>sonra üçüncü şehir idare nüfusuna sahiptir. </a:t>
            </a:r>
            <a:endParaRPr lang="it-IT" dirty="0"/>
          </a:p>
          <a:p>
            <a:pPr marL="285750" indent="-285750">
              <a:buFont typeface="Arial" pitchFamily="34" charset="0"/>
              <a:buChar char="•"/>
            </a:pPr>
            <a:endParaRPr lang="it-IT" dirty="0"/>
          </a:p>
          <a:p>
            <a:pPr marL="285750" indent="-285750">
              <a:buFont typeface="Arial" pitchFamily="34" charset="0"/>
              <a:buChar char="•"/>
            </a:pPr>
            <a:r>
              <a:rPr lang="tr-TR" dirty="0"/>
              <a:t>Napoli şehri İtalya'nın en yüksek </a:t>
            </a:r>
            <a:r>
              <a:rPr lang="tr-TR" dirty="0" err="1"/>
              <a:t>nüf</a:t>
            </a:r>
            <a:r>
              <a:rPr lang="it-IT" dirty="0"/>
              <a:t>u</a:t>
            </a:r>
            <a:r>
              <a:rPr lang="tr-TR" dirty="0"/>
              <a:t>s yoğunluğu gösteren şehridir. Metropoliten Napoli alanı için nüfus ise 3 ile 5 milyon olarak verilmektedir</a:t>
            </a:r>
            <a:r>
              <a:rPr lang="tr-TR" dirty="0" smtClean="0"/>
              <a:t>.</a:t>
            </a:r>
            <a:endParaRPr lang="it-IT" dirty="0" smtClean="0"/>
          </a:p>
          <a:p>
            <a:pPr marL="285750" indent="-285750">
              <a:buFont typeface="Arial" pitchFamily="34" charset="0"/>
              <a:buChar char="•"/>
            </a:pPr>
            <a:endParaRPr lang="it-IT" baseline="30000" dirty="0"/>
          </a:p>
          <a:p>
            <a:pPr marL="285750" indent="-285750">
              <a:buFont typeface="Arial" pitchFamily="34" charset="0"/>
              <a:buChar char="•"/>
            </a:pPr>
            <a:r>
              <a:rPr lang="tr-TR" dirty="0"/>
              <a:t>Napoli </a:t>
            </a:r>
            <a:r>
              <a:rPr lang="tr-TR" dirty="0" smtClean="0"/>
              <a:t>limanı</a:t>
            </a:r>
            <a:r>
              <a:rPr lang="it-IT" dirty="0" smtClean="0"/>
              <a:t> </a:t>
            </a:r>
            <a:r>
              <a:rPr lang="it-IT" dirty="0" err="1" smtClean="0"/>
              <a:t>Sardinya</a:t>
            </a:r>
            <a:r>
              <a:rPr lang="tr-TR" dirty="0" smtClean="0"/>
              <a:t>'ya</a:t>
            </a:r>
            <a:r>
              <a:rPr lang="tr-TR" dirty="0"/>
              <a:t>, </a:t>
            </a:r>
            <a:r>
              <a:rPr lang="it-IT" dirty="0" err="1" smtClean="0"/>
              <a:t>Sicilya</a:t>
            </a:r>
            <a:r>
              <a:rPr lang="tr-TR" dirty="0" smtClean="0"/>
              <a:t>'ya</a:t>
            </a:r>
            <a:r>
              <a:rPr lang="tr-TR" dirty="0"/>
              <a:t>, </a:t>
            </a:r>
            <a:r>
              <a:rPr lang="tr-TR" dirty="0" err="1"/>
              <a:t>Eoliyen</a:t>
            </a:r>
            <a:r>
              <a:rPr lang="tr-TR" dirty="0"/>
              <a:t> adalarına</a:t>
            </a:r>
            <a:r>
              <a:rPr lang="it-IT" dirty="0"/>
              <a:t> </a:t>
            </a:r>
            <a:r>
              <a:rPr lang="tr-TR" dirty="0"/>
              <a:t>giden feribotların merkez limanıdır.</a:t>
            </a:r>
            <a:endParaRPr lang="it-IT" dirty="0"/>
          </a:p>
          <a:p>
            <a:pPr marL="285750" indent="-285750">
              <a:buFont typeface="Arial" pitchFamily="34" charset="0"/>
              <a:buChar char="•"/>
            </a:pPr>
            <a:endParaRPr lang="it-IT" baseline="30000" dirty="0"/>
          </a:p>
        </p:txBody>
      </p:sp>
    </p:spTree>
    <p:extLst>
      <p:ext uri="{BB962C8B-B14F-4D97-AF65-F5344CB8AC3E}">
        <p14:creationId xmlns:p14="http://schemas.microsoft.com/office/powerpoint/2010/main" val="248757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729370" y="792592"/>
            <a:ext cx="3608459" cy="648072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endPos="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600" dirty="0" smtClean="0">
                <a:solidFill>
                  <a:schemeClr val="bg1"/>
                </a:solidFill>
                <a:ea typeface="+mj-ea"/>
                <a:cs typeface="+mj-cs"/>
              </a:rPr>
              <a:t>NAPOLI </a:t>
            </a:r>
            <a:endParaRPr kumimoji="0" lang="en-US" sz="36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6" name="Picture 2" descr="Türk Hava Yolları">
            <a:hlinkClick r:id="rId2" tooltip="Türk Hava Yolları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5236" y="6454208"/>
            <a:ext cx="10001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secenekli_thy_top.png"/>
          <p:cNvPicPr>
            <a:picLocks noChangeAspect="1"/>
          </p:cNvPicPr>
          <p:nvPr/>
        </p:nvPicPr>
        <p:blipFill>
          <a:blip r:embed="rId4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076056" y="1844824"/>
            <a:ext cx="3491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2800" b="1" i="1" dirty="0" smtClean="0"/>
              <a:t>  </a:t>
            </a:r>
            <a:endParaRPr lang="it-IT" sz="2800" b="1" i="1" dirty="0"/>
          </a:p>
        </p:txBody>
      </p:sp>
      <p:sp>
        <p:nvSpPr>
          <p:cNvPr id="4" name="Rectangle 3"/>
          <p:cNvSpPr/>
          <p:nvPr/>
        </p:nvSpPr>
        <p:spPr>
          <a:xfrm>
            <a:off x="418010" y="1700808"/>
            <a:ext cx="451403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it-I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it-IT" dirty="0" smtClean="0"/>
              <a:t>Napoli, </a:t>
            </a:r>
            <a:r>
              <a:rPr lang="tr-TR" dirty="0" smtClean="0"/>
              <a:t>tarih</a:t>
            </a:r>
            <a:r>
              <a:rPr lang="tr-TR" dirty="0"/>
              <a:t>, sanat, kültür, mimari, müzik ve astronomi yönlerinden İtalya'da hayati rol oynamaktadır. </a:t>
            </a:r>
            <a:endParaRPr lang="it-IT" dirty="0" smtClean="0"/>
          </a:p>
          <a:p>
            <a:pPr marL="285750" indent="-285750">
              <a:buFont typeface="Arial" pitchFamily="34" charset="0"/>
              <a:buChar char="•"/>
            </a:pPr>
            <a:endParaRPr lang="it-I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tr-TR" dirty="0" smtClean="0"/>
              <a:t>İtalya </a:t>
            </a:r>
            <a:r>
              <a:rPr lang="tr-TR" dirty="0"/>
              <a:t>tarihinde 2.800 yıllık geçmişi </a:t>
            </a:r>
            <a:r>
              <a:rPr lang="it-IT" dirty="0" err="1" smtClean="0"/>
              <a:t>olan</a:t>
            </a:r>
            <a:r>
              <a:rPr lang="it-IT" dirty="0" smtClean="0"/>
              <a:t> </a:t>
            </a:r>
            <a:r>
              <a:rPr lang="tr-TR" dirty="0" smtClean="0"/>
              <a:t> </a:t>
            </a:r>
            <a:r>
              <a:rPr lang="it-IT" dirty="0" smtClean="0"/>
              <a:t>Napoli </a:t>
            </a:r>
            <a:r>
              <a:rPr lang="tr-TR" dirty="0" smtClean="0"/>
              <a:t>Krallığı</a:t>
            </a:r>
            <a:r>
              <a:rPr lang="it-IT" dirty="0" smtClean="0"/>
              <a:t>’</a:t>
            </a:r>
            <a:r>
              <a:rPr lang="it-IT" dirty="0" err="1" smtClean="0"/>
              <a:t>na</a:t>
            </a:r>
            <a:r>
              <a:rPr lang="tr-TR" dirty="0" smtClean="0"/>
              <a:t> </a:t>
            </a:r>
            <a:r>
              <a:rPr lang="tr-TR" dirty="0"/>
              <a:t>başkentliği yapması nedeniyle çok büyük öneme sahiptir</a:t>
            </a:r>
            <a:r>
              <a:rPr lang="tr-TR" dirty="0" smtClean="0"/>
              <a:t>.</a:t>
            </a:r>
            <a:endParaRPr lang="it-IT" dirty="0" smtClean="0"/>
          </a:p>
          <a:p>
            <a:endParaRPr lang="tr-TR" dirty="0"/>
          </a:p>
          <a:p>
            <a:pPr marL="285750" indent="-285750">
              <a:buFont typeface="Arial" pitchFamily="34" charset="0"/>
              <a:buChar char="•"/>
            </a:pPr>
            <a:r>
              <a:rPr lang="tr-TR" dirty="0" smtClean="0"/>
              <a:t>720 </a:t>
            </a:r>
            <a:r>
              <a:rPr lang="tr-TR" dirty="0"/>
              <a:t>hektarlık Napoli eski tarihsel şehir merkezi UNESCO Dünya Mirasları listesinde </a:t>
            </a:r>
            <a:r>
              <a:rPr lang="tr-TR" dirty="0" err="1"/>
              <a:t>bulunmaktadir</a:t>
            </a:r>
            <a:r>
              <a:rPr lang="tr-TR" dirty="0"/>
              <a:t>.</a:t>
            </a:r>
            <a:endParaRPr lang="tr-TR" dirty="0">
              <a:effectLst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548" y="3356992"/>
            <a:ext cx="2220895" cy="29958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844" y="792592"/>
            <a:ext cx="3360092" cy="2521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76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84566"/>
            <a:ext cx="3378409" cy="16835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secenekli_thy_top.png"/>
          <p:cNvPicPr>
            <a:picLocks noChangeAspect="1"/>
          </p:cNvPicPr>
          <p:nvPr/>
        </p:nvPicPr>
        <p:blipFill>
          <a:blip r:embed="rId3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Türk Hava Yolları">
            <a:hlinkClick r:id="rId4" tooltip="Türk Hava Yolları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2494" y="6468083"/>
            <a:ext cx="1000100" cy="318503"/>
          </a:xfrm>
          <a:prstGeom prst="rect">
            <a:avLst/>
          </a:prstGeom>
          <a:noFill/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427984" y="692695"/>
            <a:ext cx="3096344" cy="1216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tr-TR" dirty="0"/>
          </a:p>
        </p:txBody>
      </p:sp>
      <p:sp>
        <p:nvSpPr>
          <p:cNvPr id="12" name="Rounded Rectangle 11"/>
          <p:cNvSpPr/>
          <p:nvPr/>
        </p:nvSpPr>
        <p:spPr bwMode="auto">
          <a:xfrm>
            <a:off x="632633" y="734284"/>
            <a:ext cx="3608459" cy="648072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endPos="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600" dirty="0" smtClean="0">
                <a:solidFill>
                  <a:schemeClr val="bg1"/>
                </a:solidFill>
                <a:ea typeface="+mj-ea"/>
                <a:cs typeface="+mj-cs"/>
              </a:rPr>
              <a:t>NEDEN NAPOLI?</a:t>
            </a:r>
            <a:endParaRPr kumimoji="0" lang="en-US" sz="36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64685" y="1735510"/>
            <a:ext cx="4569309" cy="3456384"/>
          </a:xfrm>
        </p:spPr>
        <p:txBody>
          <a:bodyPr>
            <a:normAutofit fontScale="55000" lnSpcReduction="20000"/>
          </a:bodyPr>
          <a:lstStyle/>
          <a:p>
            <a:endParaRPr lang="it-IT" sz="1800" dirty="0" smtClean="0"/>
          </a:p>
          <a:p>
            <a:r>
              <a:rPr lang="it-IT" sz="4400" dirty="0" smtClean="0"/>
              <a:t>DENIZ</a:t>
            </a:r>
            <a:r>
              <a:rPr lang="it-IT" sz="4400" dirty="0"/>
              <a:t>, GUNES, </a:t>
            </a:r>
            <a:r>
              <a:rPr lang="it-IT" sz="4400" dirty="0" smtClean="0"/>
              <a:t>DOGA </a:t>
            </a:r>
          </a:p>
          <a:p>
            <a:endParaRPr lang="it-IT" sz="4400" dirty="0"/>
          </a:p>
          <a:p>
            <a:r>
              <a:rPr lang="it-IT" sz="4400" dirty="0"/>
              <a:t>TARIH VE SANAT </a:t>
            </a:r>
            <a:endParaRPr lang="it-IT" sz="4400" dirty="0" smtClean="0"/>
          </a:p>
          <a:p>
            <a:endParaRPr lang="it-IT" sz="4400" dirty="0"/>
          </a:p>
          <a:p>
            <a:r>
              <a:rPr lang="it-IT" sz="4400" dirty="0"/>
              <a:t>GASTRONOMI </a:t>
            </a:r>
            <a:endParaRPr lang="it-IT" sz="4400" dirty="0" smtClean="0"/>
          </a:p>
          <a:p>
            <a:endParaRPr lang="it-IT" sz="4400" dirty="0" smtClean="0"/>
          </a:p>
          <a:p>
            <a:r>
              <a:rPr lang="it-IT" sz="4400" dirty="0" smtClean="0"/>
              <a:t>SICAK </a:t>
            </a:r>
            <a:r>
              <a:rPr lang="it-IT" sz="4400" dirty="0"/>
              <a:t>ve NESELI NAPOLI HALKI </a:t>
            </a:r>
          </a:p>
          <a:p>
            <a:pPr marL="0" indent="0">
              <a:buNone/>
            </a:pPr>
            <a:r>
              <a:rPr lang="it-IT" dirty="0"/>
              <a:t>	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94" y="1196752"/>
            <a:ext cx="3638550" cy="2266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696307"/>
            <a:ext cx="2752725" cy="27717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0366">
            <a:off x="2900215" y="2484972"/>
            <a:ext cx="2090893" cy="14134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71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119825">
            <a:off x="649668" y="1623349"/>
            <a:ext cx="1728192" cy="793216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it-IT" dirty="0"/>
              <a:t> </a:t>
            </a:r>
            <a:r>
              <a:rPr lang="it-IT" sz="3800" dirty="0"/>
              <a:t>PIZZA’NIN DOGUM YERI NAPOLI</a:t>
            </a:r>
          </a:p>
          <a:p>
            <a:endParaRPr lang="tr-TR" dirty="0"/>
          </a:p>
        </p:txBody>
      </p:sp>
      <p:pic>
        <p:nvPicPr>
          <p:cNvPr id="5" name="Picture 4" descr="secenekli_thy_top.png"/>
          <p:cNvPicPr>
            <a:picLocks noChangeAspect="1"/>
          </p:cNvPicPr>
          <p:nvPr/>
        </p:nvPicPr>
        <p:blipFill>
          <a:blip r:embed="rId2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Türk Hava Yolları">
            <a:hlinkClick r:id="rId3" tooltip="Türk Hava Yolları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94" y="6468083"/>
            <a:ext cx="1000100" cy="318503"/>
          </a:xfrm>
          <a:prstGeom prst="rect">
            <a:avLst/>
          </a:prstGeom>
          <a:noFill/>
        </p:spPr>
      </p:pic>
      <p:sp>
        <p:nvSpPr>
          <p:cNvPr id="11" name="Content Placeholder 2"/>
          <p:cNvSpPr txBox="1">
            <a:spLocks/>
          </p:cNvSpPr>
          <p:nvPr/>
        </p:nvSpPr>
        <p:spPr>
          <a:xfrm rot="500878">
            <a:off x="4036090" y="1750376"/>
            <a:ext cx="1800200" cy="689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it-IT" sz="1800" dirty="0"/>
              <a:t>SPAGETTI’NIN ANA VATANI</a:t>
            </a:r>
            <a:endParaRPr lang="tr-TR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2852">
            <a:off x="3819710" y="2373336"/>
            <a:ext cx="1860918" cy="1289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 rot="21321564">
            <a:off x="2307374" y="3891945"/>
            <a:ext cx="2018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NAPOLITAN KAHVE</a:t>
            </a:r>
            <a:endParaRPr lang="tr-TR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3205">
            <a:off x="2570401" y="4306779"/>
            <a:ext cx="1668373" cy="1676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5678">
            <a:off x="2136402" y="1742150"/>
            <a:ext cx="1425551" cy="1964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ounded Rectangle 11"/>
          <p:cNvSpPr/>
          <p:nvPr/>
        </p:nvSpPr>
        <p:spPr bwMode="auto">
          <a:xfrm>
            <a:off x="632633" y="734284"/>
            <a:ext cx="3608459" cy="648072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endPos="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600" dirty="0" smtClean="0">
                <a:solidFill>
                  <a:schemeClr val="bg1"/>
                </a:solidFill>
                <a:ea typeface="+mj-ea"/>
                <a:cs typeface="+mj-cs"/>
              </a:rPr>
              <a:t>Napoletano…</a:t>
            </a:r>
            <a:endParaRPr kumimoji="0" lang="en-US" sz="36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33" y="4123066"/>
            <a:ext cx="1745227" cy="21711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 rot="21222433">
            <a:off x="622970" y="3131803"/>
            <a:ext cx="15007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NAPOLI FUTBOLU VE MARADONA</a:t>
            </a:r>
            <a:endParaRPr lang="tr-TR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5693">
            <a:off x="5797252" y="1186674"/>
            <a:ext cx="2566050" cy="19451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 rot="694480">
            <a:off x="6497413" y="776310"/>
            <a:ext cx="16855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SOFIA LOREN</a:t>
            </a:r>
            <a:endParaRPr lang="tr-TR" dirty="0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3282">
            <a:off x="4528148" y="4468007"/>
            <a:ext cx="1895475" cy="1562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 rot="20974847">
            <a:off x="4667856" y="4009610"/>
            <a:ext cx="1535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MOZZARELLA</a:t>
            </a:r>
            <a:endParaRPr lang="tr-TR" dirty="0"/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7468">
            <a:off x="6480027" y="4017352"/>
            <a:ext cx="2072189" cy="1853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 rot="472940">
            <a:off x="6367394" y="3557816"/>
            <a:ext cx="2205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NAPOLITAN SARKILAR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5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cenekli_thy_top.png"/>
          <p:cNvPicPr>
            <a:picLocks noChangeAspect="1"/>
          </p:cNvPicPr>
          <p:nvPr/>
        </p:nvPicPr>
        <p:blipFill>
          <a:blip r:embed="rId2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Türk Hava Yolları">
            <a:hlinkClick r:id="rId3" tooltip="Türk Hava Yolları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94" y="6468083"/>
            <a:ext cx="1000100" cy="318503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4344" y="2276872"/>
            <a:ext cx="3930323" cy="3024336"/>
          </a:xfrm>
        </p:spPr>
        <p:txBody>
          <a:bodyPr>
            <a:normAutofit lnSpcReduction="10000"/>
          </a:bodyPr>
          <a:lstStyle/>
          <a:p>
            <a:r>
              <a:rPr lang="it-IT" sz="2400" b="1" dirty="0" smtClean="0"/>
              <a:t>POMPEI</a:t>
            </a:r>
          </a:p>
          <a:p>
            <a:r>
              <a:rPr lang="it-IT" sz="2400" b="1" dirty="0" smtClean="0"/>
              <a:t>VESUV YANARDAGI</a:t>
            </a:r>
          </a:p>
          <a:p>
            <a:r>
              <a:rPr lang="it-IT" sz="2400" b="1" dirty="0" smtClean="0"/>
              <a:t>CAPRI ADASI</a:t>
            </a:r>
          </a:p>
          <a:p>
            <a:r>
              <a:rPr lang="it-IT" sz="2400" b="1" dirty="0" smtClean="0"/>
              <a:t>SORRENTO</a:t>
            </a:r>
          </a:p>
          <a:p>
            <a:r>
              <a:rPr lang="it-IT" sz="2400" b="1" dirty="0" smtClean="0"/>
              <a:t>POSITANO</a:t>
            </a:r>
          </a:p>
          <a:p>
            <a:r>
              <a:rPr lang="it-IT" sz="2400" b="1" dirty="0" smtClean="0"/>
              <a:t>AMALFI </a:t>
            </a:r>
          </a:p>
          <a:p>
            <a:r>
              <a:rPr lang="it-IT" sz="2400" b="1" dirty="0" smtClean="0"/>
              <a:t>CASERTA</a:t>
            </a:r>
            <a:endParaRPr lang="en-US" sz="2400" b="1" dirty="0"/>
          </a:p>
          <a:p>
            <a:endParaRPr lang="en-US" b="1" dirty="0"/>
          </a:p>
        </p:txBody>
      </p:sp>
      <p:sp>
        <p:nvSpPr>
          <p:cNvPr id="9" name="Rounded Rectangle 8"/>
          <p:cNvSpPr/>
          <p:nvPr/>
        </p:nvSpPr>
        <p:spPr bwMode="auto">
          <a:xfrm>
            <a:off x="809436" y="792592"/>
            <a:ext cx="3608459" cy="648072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endPos="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600" noProof="0" dirty="0" smtClean="0">
                <a:solidFill>
                  <a:schemeClr val="bg1"/>
                </a:solidFill>
                <a:ea typeface="+mj-ea"/>
                <a:cs typeface="+mj-cs"/>
              </a:rPr>
              <a:t>NAPOLI VE ETRAFI</a:t>
            </a:r>
            <a:endParaRPr kumimoji="0" lang="en-US" sz="36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1578593"/>
            <a:ext cx="4464496" cy="41536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878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cenekli_thy_top.png"/>
          <p:cNvPicPr>
            <a:picLocks noChangeAspect="1"/>
          </p:cNvPicPr>
          <p:nvPr/>
        </p:nvPicPr>
        <p:blipFill>
          <a:blip r:embed="rId2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Türk Hava Yolları">
            <a:hlinkClick r:id="rId3" tooltip="Türk Hava Yolları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94" y="6468083"/>
            <a:ext cx="1000100" cy="318503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686670"/>
            <a:ext cx="4320480" cy="4496668"/>
          </a:xfrm>
        </p:spPr>
        <p:txBody>
          <a:bodyPr>
            <a:normAutofit lnSpcReduction="10000"/>
          </a:bodyPr>
          <a:lstStyle/>
          <a:p>
            <a:r>
              <a:rPr lang="en-US" sz="1800" b="1" dirty="0" smtClean="0"/>
              <a:t>MS. 79 </a:t>
            </a:r>
            <a:r>
              <a:rPr lang="en-US" sz="1800" b="1" dirty="0" err="1"/>
              <a:t>tarihinde</a:t>
            </a:r>
            <a:r>
              <a:rPr lang="en-US" sz="1800" b="1" dirty="0"/>
              <a:t> </a:t>
            </a:r>
            <a:r>
              <a:rPr lang="en-US" sz="1800" b="1" dirty="0" err="1"/>
              <a:t>Vezüv</a:t>
            </a:r>
            <a:r>
              <a:rPr lang="en-US" sz="1800" b="1" dirty="0"/>
              <a:t> </a:t>
            </a:r>
            <a:r>
              <a:rPr lang="en-US" sz="1800" b="1" dirty="0" err="1" smtClean="0"/>
              <a:t>Yanardağı’nın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patlamasi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ile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kül</a:t>
            </a:r>
            <a:r>
              <a:rPr lang="en-US" sz="1800" b="1" dirty="0" smtClean="0"/>
              <a:t> </a:t>
            </a:r>
            <a:r>
              <a:rPr lang="en-US" sz="1800" b="1" dirty="0"/>
              <a:t>ve </a:t>
            </a:r>
            <a:r>
              <a:rPr lang="en-US" sz="1800" b="1" dirty="0" err="1"/>
              <a:t>cürufun</a:t>
            </a:r>
            <a:r>
              <a:rPr lang="en-US" sz="1800" b="1" dirty="0"/>
              <a:t> </a:t>
            </a:r>
            <a:r>
              <a:rPr lang="en-US" sz="1800" b="1" dirty="0" err="1"/>
              <a:t>altına</a:t>
            </a:r>
            <a:r>
              <a:rPr lang="en-US" sz="1800" b="1" dirty="0"/>
              <a:t> </a:t>
            </a:r>
            <a:r>
              <a:rPr lang="en-US" sz="1800" b="1" dirty="0" err="1"/>
              <a:t>gömülerek</a:t>
            </a:r>
            <a:r>
              <a:rPr lang="en-US" sz="1800" b="1" dirty="0"/>
              <a:t> </a:t>
            </a:r>
            <a:r>
              <a:rPr lang="en-US" sz="1800" b="1" dirty="0" err="1"/>
              <a:t>yok</a:t>
            </a:r>
            <a:r>
              <a:rPr lang="en-US" sz="1800" b="1" dirty="0"/>
              <a:t> </a:t>
            </a:r>
            <a:r>
              <a:rPr lang="en-US" sz="1800" b="1" dirty="0" err="1"/>
              <a:t>olmuş</a:t>
            </a:r>
            <a:r>
              <a:rPr lang="en-US" sz="1800" b="1" dirty="0"/>
              <a:t>, </a:t>
            </a:r>
            <a:r>
              <a:rPr lang="en-US" sz="1800" b="1" dirty="0" err="1"/>
              <a:t>tarihi</a:t>
            </a:r>
            <a:r>
              <a:rPr lang="en-US" sz="1800" b="1" dirty="0"/>
              <a:t> </a:t>
            </a:r>
            <a:r>
              <a:rPr lang="en-US" sz="1800" b="1" dirty="0" smtClean="0"/>
              <a:t>Roma </a:t>
            </a:r>
            <a:r>
              <a:rPr lang="en-US" sz="1800" b="1" dirty="0" err="1" smtClean="0"/>
              <a:t>şehirdir</a:t>
            </a:r>
            <a:r>
              <a:rPr lang="en-US" sz="1800" b="1" dirty="0" smtClean="0"/>
              <a:t>.</a:t>
            </a:r>
          </a:p>
          <a:p>
            <a:r>
              <a:rPr lang="en-US" sz="1800" dirty="0" err="1" smtClean="0"/>
              <a:t>Pompei</a:t>
            </a:r>
            <a:r>
              <a:rPr lang="en-US" sz="1800" dirty="0" smtClean="0"/>
              <a:t> </a:t>
            </a:r>
            <a:r>
              <a:rPr lang="en-US" sz="1800" dirty="0" err="1" smtClean="0"/>
              <a:t>halki</a:t>
            </a:r>
            <a:r>
              <a:rPr lang="en-US" sz="1800" dirty="0" smtClean="0"/>
              <a:t> </a:t>
            </a:r>
            <a:r>
              <a:rPr lang="en-US" sz="1800" dirty="0" err="1" smtClean="0"/>
              <a:t>kullerin</a:t>
            </a:r>
            <a:r>
              <a:rPr lang="en-US" sz="1800" dirty="0" smtClean="0"/>
              <a:t> 1900′lerin </a:t>
            </a:r>
            <a:r>
              <a:rPr lang="en-US" sz="1800" dirty="0" err="1"/>
              <a:t>başına</a:t>
            </a:r>
            <a:r>
              <a:rPr lang="en-US" sz="1800" dirty="0"/>
              <a:t> </a:t>
            </a:r>
            <a:r>
              <a:rPr lang="en-US" sz="1800" dirty="0" err="1"/>
              <a:t>kadar</a:t>
            </a:r>
            <a:r>
              <a:rPr lang="en-US" sz="1800" dirty="0"/>
              <a:t> da </a:t>
            </a:r>
            <a:r>
              <a:rPr lang="en-US" sz="1800" dirty="0" err="1"/>
              <a:t>küllerin</a:t>
            </a:r>
            <a:r>
              <a:rPr lang="en-US" sz="1800" dirty="0"/>
              <a:t> </a:t>
            </a:r>
            <a:r>
              <a:rPr lang="en-US" sz="1800" dirty="0" err="1"/>
              <a:t>altında</a:t>
            </a:r>
            <a:r>
              <a:rPr lang="en-US" sz="1800" dirty="0"/>
              <a:t> </a:t>
            </a:r>
            <a:r>
              <a:rPr lang="en-US" sz="1800" dirty="0" err="1" smtClean="0"/>
              <a:t>kalmasi</a:t>
            </a:r>
            <a:r>
              <a:rPr lang="en-US" sz="1800" dirty="0" smtClean="0"/>
              <a:t> </a:t>
            </a:r>
            <a:r>
              <a:rPr lang="en-US" sz="1800" dirty="0" err="1" smtClean="0"/>
              <a:t>sebebiyle</a:t>
            </a:r>
            <a:r>
              <a:rPr lang="en-US" sz="1800" dirty="0" smtClean="0"/>
              <a:t>, </a:t>
            </a:r>
            <a:r>
              <a:rPr lang="en-US" sz="1800" dirty="0" err="1" smtClean="0"/>
              <a:t>Pompei</a:t>
            </a:r>
            <a:r>
              <a:rPr lang="en-US" sz="1800" dirty="0" smtClean="0"/>
              <a:t> </a:t>
            </a:r>
            <a:r>
              <a:rPr lang="en-US" sz="1800" dirty="0" err="1" smtClean="0"/>
              <a:t>sehir</a:t>
            </a:r>
            <a:r>
              <a:rPr lang="en-US" sz="1800" dirty="0" smtClean="0"/>
              <a:t> o </a:t>
            </a:r>
            <a:r>
              <a:rPr lang="en-US" sz="1800" dirty="0" err="1" smtClean="0"/>
              <a:t>gunden</a:t>
            </a:r>
            <a:r>
              <a:rPr lang="en-US" sz="1800" dirty="0" smtClean="0"/>
              <a:t> </a:t>
            </a:r>
            <a:r>
              <a:rPr lang="en-US" sz="1800" dirty="0" err="1" smtClean="0"/>
              <a:t>bugune</a:t>
            </a:r>
            <a:r>
              <a:rPr lang="en-US" sz="1800" dirty="0" smtClean="0"/>
              <a:t> hic </a:t>
            </a:r>
            <a:r>
              <a:rPr lang="en-US" sz="1800" dirty="0" err="1" smtClean="0"/>
              <a:t>degismeden</a:t>
            </a:r>
            <a:r>
              <a:rPr lang="en-US" sz="1800" dirty="0" smtClean="0"/>
              <a:t> </a:t>
            </a:r>
            <a:r>
              <a:rPr lang="en-US" sz="1800" dirty="0" err="1" smtClean="0"/>
              <a:t>kendini</a:t>
            </a:r>
            <a:r>
              <a:rPr lang="en-US" sz="1800" dirty="0" smtClean="0"/>
              <a:t> </a:t>
            </a:r>
            <a:r>
              <a:rPr lang="en-US" sz="1800" dirty="0" err="1" smtClean="0"/>
              <a:t>korumustur</a:t>
            </a:r>
            <a:r>
              <a:rPr lang="en-US" sz="1800" dirty="0" smtClean="0"/>
              <a:t>.</a:t>
            </a:r>
          </a:p>
          <a:p>
            <a:r>
              <a:rPr lang="en-US" sz="1800" b="1" dirty="0" err="1"/>
              <a:t>Vezüv’ün</a:t>
            </a:r>
            <a:r>
              <a:rPr lang="en-US" sz="1800" b="1" dirty="0"/>
              <a:t> </a:t>
            </a:r>
            <a:r>
              <a:rPr lang="en-US" sz="1800" b="1" dirty="0" err="1"/>
              <a:t>lavlarından</a:t>
            </a:r>
            <a:r>
              <a:rPr lang="en-US" sz="1800" b="1" dirty="0"/>
              <a:t> </a:t>
            </a:r>
            <a:r>
              <a:rPr lang="en-US" sz="1800" b="1" dirty="0" err="1"/>
              <a:t>kurtulamayan</a:t>
            </a:r>
            <a:r>
              <a:rPr lang="en-US" sz="1800" b="1" dirty="0"/>
              <a:t> </a:t>
            </a:r>
            <a:r>
              <a:rPr lang="en-US" sz="1800" b="1" dirty="0" err="1"/>
              <a:t>soylular</a:t>
            </a:r>
            <a:r>
              <a:rPr lang="en-US" sz="1800" b="1" dirty="0"/>
              <a:t>, </a:t>
            </a:r>
            <a:r>
              <a:rPr lang="en-US" sz="1800" b="1" dirty="0" err="1"/>
              <a:t>köleler</a:t>
            </a:r>
            <a:r>
              <a:rPr lang="en-US" sz="1800" b="1" dirty="0"/>
              <a:t>, </a:t>
            </a:r>
            <a:r>
              <a:rPr lang="en-US" sz="1800" b="1" dirty="0" err="1"/>
              <a:t>çocuğuna</a:t>
            </a:r>
            <a:r>
              <a:rPr lang="en-US" sz="1800" b="1" dirty="0"/>
              <a:t> </a:t>
            </a:r>
            <a:r>
              <a:rPr lang="en-US" sz="1800" b="1" dirty="0" err="1"/>
              <a:t>sarılmış</a:t>
            </a:r>
            <a:r>
              <a:rPr lang="en-US" sz="1800" b="1" dirty="0"/>
              <a:t> </a:t>
            </a:r>
            <a:r>
              <a:rPr lang="en-US" sz="1800" b="1" dirty="0" err="1"/>
              <a:t>annaler</a:t>
            </a:r>
            <a:r>
              <a:rPr lang="en-US" sz="1800" b="1" dirty="0"/>
              <a:t>, </a:t>
            </a:r>
            <a:r>
              <a:rPr lang="en-US" sz="1800" b="1" dirty="0" err="1"/>
              <a:t>yaşlılar</a:t>
            </a:r>
            <a:r>
              <a:rPr lang="en-US" sz="1800" b="1" dirty="0"/>
              <a:t>, </a:t>
            </a:r>
            <a:r>
              <a:rPr lang="en-US" sz="1800" b="1" dirty="0" err="1"/>
              <a:t>gençler</a:t>
            </a:r>
            <a:r>
              <a:rPr lang="en-US" sz="1800" b="1" dirty="0"/>
              <a:t>, </a:t>
            </a:r>
            <a:r>
              <a:rPr lang="en-US" sz="1800" b="1" dirty="0" err="1"/>
              <a:t>köpekler</a:t>
            </a:r>
            <a:r>
              <a:rPr lang="en-US" sz="1800" b="1" dirty="0"/>
              <a:t> ve </a:t>
            </a:r>
            <a:r>
              <a:rPr lang="en-US" sz="1800" b="1" dirty="0" err="1"/>
              <a:t>atlar</a:t>
            </a:r>
            <a:r>
              <a:rPr lang="en-US" sz="1800" b="1" dirty="0"/>
              <a:t> </a:t>
            </a:r>
            <a:r>
              <a:rPr lang="en-US" sz="1800" b="1" dirty="0" err="1"/>
              <a:t>oldukları</a:t>
            </a:r>
            <a:r>
              <a:rPr lang="en-US" sz="1800" b="1" dirty="0"/>
              <a:t> </a:t>
            </a:r>
            <a:r>
              <a:rPr lang="en-US" sz="1800" b="1" dirty="0" err="1"/>
              <a:t>gibi</a:t>
            </a:r>
            <a:r>
              <a:rPr lang="en-US" sz="1800" b="1" dirty="0"/>
              <a:t> </a:t>
            </a:r>
            <a:r>
              <a:rPr lang="en-US" sz="1800" b="1" dirty="0" err="1"/>
              <a:t>Pompeii’de</a:t>
            </a:r>
            <a:r>
              <a:rPr lang="en-US" sz="1800" b="1" dirty="0"/>
              <a:t> </a:t>
            </a:r>
            <a:r>
              <a:rPr lang="en-US" sz="1800" b="1" dirty="0" err="1"/>
              <a:t>sergilenmektedir</a:t>
            </a:r>
            <a:r>
              <a:rPr lang="en-US" sz="1800" b="1" dirty="0"/>
              <a:t>.</a:t>
            </a:r>
          </a:p>
          <a:p>
            <a:r>
              <a:rPr lang="en-US" sz="1800" dirty="0" err="1"/>
              <a:t>UNESCO’nun</a:t>
            </a:r>
            <a:r>
              <a:rPr lang="en-US" sz="1800" dirty="0"/>
              <a:t> </a:t>
            </a:r>
            <a:r>
              <a:rPr lang="en-US" sz="1800" dirty="0" err="1"/>
              <a:t>Dünya</a:t>
            </a:r>
            <a:r>
              <a:rPr lang="en-US" sz="1800" dirty="0"/>
              <a:t> </a:t>
            </a:r>
            <a:r>
              <a:rPr lang="en-US" sz="1800" dirty="0" err="1"/>
              <a:t>Miras</a:t>
            </a:r>
            <a:r>
              <a:rPr lang="en-US" sz="1800" dirty="0"/>
              <a:t> </a:t>
            </a:r>
            <a:r>
              <a:rPr lang="en-US" sz="1800" dirty="0" err="1"/>
              <a:t>Listesi’nde</a:t>
            </a:r>
            <a:r>
              <a:rPr lang="en-US" sz="1800" dirty="0"/>
              <a:t>, </a:t>
            </a:r>
            <a:r>
              <a:rPr lang="en-US" sz="1800" dirty="0" err="1"/>
              <a:t>İtalya’nın</a:t>
            </a:r>
            <a:r>
              <a:rPr lang="en-US" sz="1800" dirty="0"/>
              <a:t> en </a:t>
            </a:r>
            <a:r>
              <a:rPr lang="en-US" sz="1800" dirty="0" err="1"/>
              <a:t>popüler</a:t>
            </a:r>
            <a:r>
              <a:rPr lang="en-US" sz="1800" dirty="0"/>
              <a:t> </a:t>
            </a:r>
            <a:r>
              <a:rPr lang="en-US" sz="1800" dirty="0" err="1"/>
              <a:t>turistik</a:t>
            </a:r>
            <a:r>
              <a:rPr lang="en-US" sz="1800" dirty="0"/>
              <a:t> </a:t>
            </a:r>
            <a:r>
              <a:rPr lang="en-US" sz="1800" dirty="0" err="1"/>
              <a:t>merkezlerinden</a:t>
            </a:r>
            <a:r>
              <a:rPr lang="en-US" sz="1800" dirty="0"/>
              <a:t> </a:t>
            </a:r>
            <a:r>
              <a:rPr lang="en-US" sz="1800" dirty="0" err="1"/>
              <a:t>biridir</a:t>
            </a:r>
            <a:r>
              <a:rPr lang="en-US" sz="1800" dirty="0"/>
              <a:t>.</a:t>
            </a:r>
          </a:p>
          <a:p>
            <a:endParaRPr lang="en-US" sz="1800" dirty="0"/>
          </a:p>
        </p:txBody>
      </p:sp>
      <p:sp>
        <p:nvSpPr>
          <p:cNvPr id="9" name="Rounded Rectangle 8"/>
          <p:cNvSpPr/>
          <p:nvPr/>
        </p:nvSpPr>
        <p:spPr bwMode="auto">
          <a:xfrm>
            <a:off x="809436" y="792592"/>
            <a:ext cx="3608459" cy="648072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endPos="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600" dirty="0" smtClean="0">
                <a:solidFill>
                  <a:schemeClr val="bg1"/>
                </a:solidFill>
                <a:ea typeface="+mj-ea"/>
                <a:cs typeface="+mj-cs"/>
              </a:rPr>
              <a:t>POMPEI</a:t>
            </a:r>
            <a:endParaRPr kumimoji="0" lang="en-US" sz="36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236" y="477036"/>
            <a:ext cx="2921308" cy="3239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206" y="3942442"/>
            <a:ext cx="3619500" cy="2381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0594">
            <a:off x="3933490" y="2985920"/>
            <a:ext cx="2459432" cy="1764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500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21" y="4127250"/>
            <a:ext cx="3439487" cy="26264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secenekli_thy_top.png"/>
          <p:cNvPicPr>
            <a:picLocks noChangeAspect="1"/>
          </p:cNvPicPr>
          <p:nvPr/>
        </p:nvPicPr>
        <p:blipFill>
          <a:blip r:embed="rId3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Türk Hava Yolları">
            <a:hlinkClick r:id="rId4" tooltip="Türk Hava Yolları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2494" y="6468083"/>
            <a:ext cx="1000100" cy="318503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28800"/>
            <a:ext cx="4186808" cy="4808575"/>
          </a:xfrm>
        </p:spPr>
        <p:txBody>
          <a:bodyPr>
            <a:normAutofit/>
          </a:bodyPr>
          <a:lstStyle/>
          <a:p>
            <a:r>
              <a:rPr lang="it-IT" sz="1800" dirty="0"/>
              <a:t>1280 m </a:t>
            </a:r>
            <a:r>
              <a:rPr lang="it-IT" sz="1800" dirty="0" err="1"/>
              <a:t>yüksekliğindeki</a:t>
            </a:r>
            <a:r>
              <a:rPr lang="it-IT" sz="1800" dirty="0"/>
              <a:t> </a:t>
            </a:r>
            <a:r>
              <a:rPr lang="it-IT" sz="1800" dirty="0" err="1"/>
              <a:t>halen</a:t>
            </a:r>
            <a:r>
              <a:rPr lang="it-IT" sz="1800" dirty="0"/>
              <a:t> </a:t>
            </a:r>
            <a:r>
              <a:rPr lang="it-IT" sz="1800" dirty="0" err="1"/>
              <a:t>aktif</a:t>
            </a:r>
            <a:r>
              <a:rPr lang="it-IT" sz="1800" dirty="0"/>
              <a:t> </a:t>
            </a:r>
            <a:r>
              <a:rPr lang="it-IT" sz="1800" dirty="0" err="1"/>
              <a:t>olan</a:t>
            </a:r>
            <a:r>
              <a:rPr lang="it-IT" sz="1800" dirty="0"/>
              <a:t> </a:t>
            </a:r>
            <a:r>
              <a:rPr lang="it-IT" sz="1800" dirty="0" err="1"/>
              <a:t>bir</a:t>
            </a:r>
            <a:r>
              <a:rPr lang="it-IT" sz="1800" dirty="0"/>
              <a:t> </a:t>
            </a:r>
            <a:r>
              <a:rPr lang="it-IT" sz="1800" dirty="0" err="1"/>
              <a:t>yanardağdır</a:t>
            </a:r>
            <a:r>
              <a:rPr lang="it-IT" sz="1800" dirty="0"/>
              <a:t>.</a:t>
            </a:r>
          </a:p>
          <a:p>
            <a:endParaRPr lang="it-IT" sz="1800" dirty="0" smtClean="0"/>
          </a:p>
          <a:p>
            <a:r>
              <a:rPr lang="en-US" sz="1800" dirty="0" err="1"/>
              <a:t>Spartaküs'ün</a:t>
            </a:r>
            <a:r>
              <a:rPr lang="en-US" sz="1800" dirty="0"/>
              <a:t> </a:t>
            </a:r>
            <a:r>
              <a:rPr lang="en-US" sz="1800" dirty="0" err="1"/>
              <a:t>başlattığı</a:t>
            </a:r>
            <a:r>
              <a:rPr lang="en-US" sz="1800" dirty="0"/>
              <a:t> </a:t>
            </a:r>
            <a:r>
              <a:rPr lang="en-US" sz="1800" dirty="0" err="1"/>
              <a:t>isyana</a:t>
            </a:r>
            <a:r>
              <a:rPr lang="en-US" sz="1800" dirty="0"/>
              <a:t> ilk </a:t>
            </a:r>
            <a:r>
              <a:rPr lang="en-US" sz="1800" dirty="0" err="1"/>
              <a:t>ev</a:t>
            </a:r>
            <a:r>
              <a:rPr lang="en-US" sz="1800" dirty="0"/>
              <a:t> </a:t>
            </a:r>
            <a:r>
              <a:rPr lang="en-US" sz="1800" dirty="0" err="1"/>
              <a:t>sahipliği</a:t>
            </a:r>
            <a:r>
              <a:rPr lang="en-US" sz="1800" dirty="0"/>
              <a:t> </a:t>
            </a:r>
            <a:r>
              <a:rPr lang="en-US" sz="1800" dirty="0" err="1"/>
              <a:t>yapan</a:t>
            </a:r>
            <a:r>
              <a:rPr lang="en-US" sz="1800" dirty="0"/>
              <a:t> </a:t>
            </a:r>
            <a:r>
              <a:rPr lang="en-US" sz="1800" dirty="0" err="1"/>
              <a:t>yerdir</a:t>
            </a:r>
            <a:endParaRPr lang="en-US" sz="1800" dirty="0"/>
          </a:p>
          <a:p>
            <a:endParaRPr lang="en-US" sz="1800" dirty="0"/>
          </a:p>
          <a:p>
            <a:r>
              <a:rPr lang="it-IT" sz="1800" dirty="0" err="1"/>
              <a:t>Vesuv</a:t>
            </a:r>
            <a:r>
              <a:rPr lang="it-IT" sz="1800" dirty="0"/>
              <a:t> </a:t>
            </a:r>
            <a:r>
              <a:rPr lang="it-IT" sz="1800" dirty="0" err="1"/>
              <a:t>yanardagina</a:t>
            </a:r>
            <a:r>
              <a:rPr lang="it-IT" sz="1800" dirty="0"/>
              <a:t> 20 </a:t>
            </a:r>
            <a:r>
              <a:rPr lang="it-IT" sz="1800" dirty="0" err="1"/>
              <a:t>dakikalik</a:t>
            </a:r>
            <a:r>
              <a:rPr lang="it-IT" sz="1800" dirty="0"/>
              <a:t> </a:t>
            </a:r>
            <a:r>
              <a:rPr lang="it-IT" sz="1800" dirty="0" err="1"/>
              <a:t>bir</a:t>
            </a:r>
            <a:r>
              <a:rPr lang="it-IT" sz="1800" dirty="0"/>
              <a:t> trekking ile </a:t>
            </a:r>
            <a:r>
              <a:rPr lang="it-IT" sz="1800" dirty="0" err="1"/>
              <a:t>ulasmak</a:t>
            </a:r>
            <a:r>
              <a:rPr lang="it-IT" sz="1800" dirty="0"/>
              <a:t> ve </a:t>
            </a:r>
            <a:r>
              <a:rPr lang="it-IT" sz="1800" dirty="0" err="1"/>
              <a:t>krateri</a:t>
            </a:r>
            <a:r>
              <a:rPr lang="it-IT" sz="1800" dirty="0"/>
              <a:t> </a:t>
            </a:r>
            <a:r>
              <a:rPr lang="it-IT" sz="1800" dirty="0" err="1"/>
              <a:t>gormek</a:t>
            </a:r>
            <a:r>
              <a:rPr lang="it-IT" sz="1800" dirty="0"/>
              <a:t> </a:t>
            </a:r>
            <a:r>
              <a:rPr lang="it-IT" sz="1800" dirty="0" err="1" smtClean="0"/>
              <a:t>mumkundur</a:t>
            </a:r>
            <a:r>
              <a:rPr lang="it-IT" dirty="0" smtClean="0"/>
              <a:t>.</a:t>
            </a:r>
          </a:p>
          <a:p>
            <a:endParaRPr lang="it-IT" sz="1800" dirty="0"/>
          </a:p>
          <a:p>
            <a:r>
              <a:rPr lang="it-IT" sz="1800" dirty="0" smtClean="0"/>
              <a:t>Trekking </a:t>
            </a:r>
            <a:r>
              <a:rPr lang="it-IT" sz="1800" dirty="0" err="1" smtClean="0"/>
              <a:t>yapmak</a:t>
            </a:r>
            <a:r>
              <a:rPr lang="it-IT" sz="1800" dirty="0" smtClean="0"/>
              <a:t> </a:t>
            </a:r>
            <a:r>
              <a:rPr lang="it-IT" sz="1800" dirty="0" err="1" smtClean="0"/>
              <a:t>istemeyenler</a:t>
            </a:r>
            <a:r>
              <a:rPr lang="it-IT" sz="1800" dirty="0" smtClean="0"/>
              <a:t> </a:t>
            </a:r>
            <a:r>
              <a:rPr lang="it-IT" sz="1800" dirty="0" err="1" smtClean="0"/>
              <a:t>icin</a:t>
            </a:r>
            <a:r>
              <a:rPr lang="it-IT" sz="1800" dirty="0" smtClean="0"/>
              <a:t>, arac ile  </a:t>
            </a:r>
            <a:r>
              <a:rPr lang="it-IT" sz="1800" dirty="0" err="1" smtClean="0"/>
              <a:t>Vesuv</a:t>
            </a:r>
            <a:r>
              <a:rPr lang="it-IT" sz="1800" dirty="0" smtClean="0"/>
              <a:t> Milli </a:t>
            </a:r>
            <a:r>
              <a:rPr lang="it-IT" sz="1800" dirty="0" err="1" smtClean="0"/>
              <a:t>Park’inda</a:t>
            </a:r>
            <a:r>
              <a:rPr lang="it-IT" sz="1800" dirty="0" smtClean="0"/>
              <a:t>, </a:t>
            </a:r>
            <a:r>
              <a:rPr lang="it-IT" sz="1800" dirty="0" err="1" smtClean="0"/>
              <a:t>yanardagin</a:t>
            </a:r>
            <a:r>
              <a:rPr lang="it-IT" sz="1800" dirty="0" smtClean="0"/>
              <a:t> </a:t>
            </a:r>
            <a:r>
              <a:rPr lang="it-IT" sz="1800" dirty="0" err="1"/>
              <a:t>eteklerinden</a:t>
            </a:r>
            <a:r>
              <a:rPr lang="it-IT" sz="1800" dirty="0"/>
              <a:t> </a:t>
            </a:r>
            <a:r>
              <a:rPr lang="it-IT" sz="1800" dirty="0" err="1" smtClean="0"/>
              <a:t>muhtesem</a:t>
            </a:r>
            <a:r>
              <a:rPr lang="it-IT" sz="1800" dirty="0" smtClean="0"/>
              <a:t> Napoli </a:t>
            </a:r>
            <a:r>
              <a:rPr lang="it-IT" sz="1800" dirty="0" err="1" smtClean="0"/>
              <a:t>manzarasini</a:t>
            </a:r>
            <a:r>
              <a:rPr lang="it-IT" sz="1800" dirty="0" smtClean="0"/>
              <a:t> </a:t>
            </a:r>
            <a:r>
              <a:rPr lang="it-IT" sz="1800" dirty="0" err="1" smtClean="0"/>
              <a:t>seyredebilirler</a:t>
            </a:r>
            <a:r>
              <a:rPr lang="it-IT" sz="1800" dirty="0" smtClean="0"/>
              <a:t>.</a:t>
            </a:r>
            <a:endParaRPr lang="tr-TR" sz="1800" dirty="0"/>
          </a:p>
        </p:txBody>
      </p:sp>
      <p:sp>
        <p:nvSpPr>
          <p:cNvPr id="9" name="Rounded Rectangle 8"/>
          <p:cNvSpPr/>
          <p:nvPr/>
        </p:nvSpPr>
        <p:spPr bwMode="auto">
          <a:xfrm>
            <a:off x="809436" y="792592"/>
            <a:ext cx="3608459" cy="648072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endPos="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dirty="0" smtClean="0">
                <a:solidFill>
                  <a:schemeClr val="bg1"/>
                </a:solidFill>
                <a:ea typeface="+mj-ea"/>
                <a:cs typeface="+mj-cs"/>
              </a:rPr>
              <a:t>VESUV YANARDAGI</a:t>
            </a:r>
            <a:endParaRPr kumimoji="0" lang="en-US" sz="32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571" y="548680"/>
            <a:ext cx="3755733" cy="2641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708" y="3717032"/>
            <a:ext cx="4119714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38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936" y="3691744"/>
            <a:ext cx="3491457" cy="27763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secenekli_thy_top.png"/>
          <p:cNvPicPr>
            <a:picLocks noChangeAspect="1"/>
          </p:cNvPicPr>
          <p:nvPr/>
        </p:nvPicPr>
        <p:blipFill>
          <a:blip r:embed="rId3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Türk Hava Yolları">
            <a:hlinkClick r:id="rId4" tooltip="Türk Hava Yolları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2494" y="6468083"/>
            <a:ext cx="1000100" cy="318503"/>
          </a:xfrm>
          <a:prstGeom prst="rect">
            <a:avLst/>
          </a:prstGeom>
          <a:noFill/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729370" y="1793032"/>
            <a:ext cx="3880312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900" dirty="0" err="1" smtClean="0"/>
              <a:t>Dunyaca’daki</a:t>
            </a:r>
            <a:r>
              <a:rPr lang="it-IT" sz="1900" dirty="0" smtClean="0"/>
              <a:t> </a:t>
            </a:r>
            <a:r>
              <a:rPr lang="it-IT" sz="1900" dirty="0"/>
              <a:t>en </a:t>
            </a:r>
            <a:r>
              <a:rPr lang="it-IT" sz="1900" dirty="0" err="1"/>
              <a:t>unlu</a:t>
            </a:r>
            <a:r>
              <a:rPr lang="it-IT" sz="1900" dirty="0"/>
              <a:t> VIP </a:t>
            </a:r>
            <a:r>
              <a:rPr lang="it-IT" sz="1900" dirty="0" err="1"/>
              <a:t>destinasyonlarindan</a:t>
            </a:r>
            <a:r>
              <a:rPr lang="it-IT" sz="1900" dirty="0"/>
              <a:t> </a:t>
            </a:r>
            <a:r>
              <a:rPr lang="it-IT" sz="1900" dirty="0" err="1" smtClean="0"/>
              <a:t>biridir</a:t>
            </a:r>
            <a:r>
              <a:rPr lang="it-IT" sz="1900" dirty="0" smtClean="0"/>
              <a:t>.</a:t>
            </a:r>
          </a:p>
          <a:p>
            <a:pPr marL="0" indent="0">
              <a:buNone/>
            </a:pPr>
            <a:endParaRPr lang="it-IT" sz="1900" dirty="0" smtClean="0"/>
          </a:p>
          <a:p>
            <a:r>
              <a:rPr lang="it-IT" sz="1900" dirty="0" smtClean="0"/>
              <a:t>Capri </a:t>
            </a:r>
            <a:r>
              <a:rPr lang="it-IT" sz="1900" dirty="0" err="1"/>
              <a:t>Adasi’na</a:t>
            </a:r>
            <a:r>
              <a:rPr lang="it-IT" sz="1900" dirty="0"/>
              <a:t> </a:t>
            </a:r>
            <a:r>
              <a:rPr lang="it-IT" sz="1900" dirty="0" err="1"/>
              <a:t>Napoli’den</a:t>
            </a:r>
            <a:r>
              <a:rPr lang="it-IT" sz="1900" dirty="0"/>
              <a:t>, </a:t>
            </a:r>
            <a:r>
              <a:rPr lang="it-IT" sz="1900" dirty="0" err="1"/>
              <a:t>Sorrento’dan</a:t>
            </a:r>
            <a:r>
              <a:rPr lang="it-IT" sz="1900" dirty="0"/>
              <a:t> ve Amalfi </a:t>
            </a:r>
            <a:r>
              <a:rPr lang="it-IT" sz="1900" dirty="0" err="1"/>
              <a:t>kiyilarindan</a:t>
            </a:r>
            <a:r>
              <a:rPr lang="it-IT" sz="1900" dirty="0"/>
              <a:t> </a:t>
            </a:r>
            <a:r>
              <a:rPr lang="it-IT" sz="1900" dirty="0" err="1"/>
              <a:t>siklikla</a:t>
            </a:r>
            <a:r>
              <a:rPr lang="it-IT" sz="1900" dirty="0"/>
              <a:t> </a:t>
            </a:r>
            <a:r>
              <a:rPr lang="it-IT" sz="1900" dirty="0" err="1"/>
              <a:t>kalkan</a:t>
            </a:r>
            <a:r>
              <a:rPr lang="it-IT" sz="1900" dirty="0"/>
              <a:t> </a:t>
            </a:r>
            <a:r>
              <a:rPr lang="it-IT" sz="1900" dirty="0" err="1"/>
              <a:t>feribotla</a:t>
            </a:r>
            <a:r>
              <a:rPr lang="it-IT" sz="1900" dirty="0"/>
              <a:t> </a:t>
            </a:r>
            <a:r>
              <a:rPr lang="it-IT" sz="1900" dirty="0" err="1"/>
              <a:t>kolayca</a:t>
            </a:r>
            <a:r>
              <a:rPr lang="it-IT" sz="1900" dirty="0"/>
              <a:t> </a:t>
            </a:r>
            <a:r>
              <a:rPr lang="it-IT" sz="1900" dirty="0" err="1"/>
              <a:t>ulasilabilir</a:t>
            </a:r>
            <a:r>
              <a:rPr lang="it-IT" sz="1900" dirty="0"/>
              <a:t>, </a:t>
            </a:r>
            <a:r>
              <a:rPr lang="it-IT" sz="1900" dirty="0" err="1"/>
              <a:t>gunubirlik</a:t>
            </a:r>
            <a:r>
              <a:rPr lang="it-IT" sz="1900" dirty="0"/>
              <a:t> </a:t>
            </a:r>
            <a:r>
              <a:rPr lang="it-IT" sz="1900" dirty="0" err="1"/>
              <a:t>geziler</a:t>
            </a:r>
            <a:r>
              <a:rPr lang="it-IT" sz="1900" dirty="0"/>
              <a:t> </a:t>
            </a:r>
            <a:r>
              <a:rPr lang="it-IT" sz="1900" dirty="0" err="1"/>
              <a:t>duzenlenebilir</a:t>
            </a:r>
            <a:r>
              <a:rPr lang="it-IT" sz="1900" dirty="0"/>
              <a:t>.</a:t>
            </a:r>
          </a:p>
          <a:p>
            <a:pPr marL="0" indent="0" algn="ctr">
              <a:buFont typeface="Arial" pitchFamily="34" charset="0"/>
              <a:buNone/>
            </a:pPr>
            <a:endParaRPr lang="it-IT" sz="1900" dirty="0"/>
          </a:p>
          <a:p>
            <a:pPr marL="0" indent="0">
              <a:buFont typeface="Arial" pitchFamily="34" charset="0"/>
              <a:buNone/>
            </a:pPr>
            <a:endParaRPr lang="tr-TR" dirty="0"/>
          </a:p>
        </p:txBody>
      </p:sp>
      <p:sp>
        <p:nvSpPr>
          <p:cNvPr id="9" name="Rounded Rectangle 8"/>
          <p:cNvSpPr/>
          <p:nvPr/>
        </p:nvSpPr>
        <p:spPr bwMode="auto">
          <a:xfrm>
            <a:off x="809436" y="792592"/>
            <a:ext cx="3608459" cy="648072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endPos="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dirty="0" smtClean="0">
                <a:solidFill>
                  <a:schemeClr val="bg1"/>
                </a:solidFill>
                <a:ea typeface="+mj-ea"/>
                <a:cs typeface="+mj-cs"/>
              </a:rPr>
              <a:t>CAPRI ADASI</a:t>
            </a:r>
            <a:endParaRPr kumimoji="0" lang="en-US" sz="32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682" y="3798899"/>
            <a:ext cx="4192061" cy="26287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682" y="1069784"/>
            <a:ext cx="4216311" cy="26219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03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792592"/>
            <a:ext cx="3499109" cy="26085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secenekli_thy_top.png"/>
          <p:cNvPicPr>
            <a:picLocks noChangeAspect="1"/>
          </p:cNvPicPr>
          <p:nvPr/>
        </p:nvPicPr>
        <p:blipFill>
          <a:blip r:embed="rId4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Türk Hava Yolları">
            <a:hlinkClick r:id="rId5" tooltip="Türk Hava Yolları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94" y="6468083"/>
            <a:ext cx="1000100" cy="318503"/>
          </a:xfrm>
          <a:prstGeom prst="rect">
            <a:avLst/>
          </a:prstGeom>
          <a:noFill/>
        </p:spPr>
      </p:pic>
      <p:sp>
        <p:nvSpPr>
          <p:cNvPr id="9" name="Rounded Rectangle 8"/>
          <p:cNvSpPr/>
          <p:nvPr/>
        </p:nvSpPr>
        <p:spPr bwMode="auto">
          <a:xfrm>
            <a:off x="809436" y="792592"/>
            <a:ext cx="3608459" cy="648072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endPos="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dirty="0" smtClean="0">
                <a:solidFill>
                  <a:schemeClr val="bg1"/>
                </a:solidFill>
                <a:ea typeface="+mj-ea"/>
                <a:cs typeface="+mj-cs"/>
              </a:rPr>
              <a:t>SORRENTO</a:t>
            </a:r>
            <a:endParaRPr kumimoji="0" lang="en-US" sz="32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97" y="3885322"/>
            <a:ext cx="3167111" cy="23297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729370" y="1793032"/>
            <a:ext cx="3880312" cy="18519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900" dirty="0" err="1" smtClean="0"/>
              <a:t>Napoli’ye</a:t>
            </a:r>
            <a:r>
              <a:rPr lang="it-IT" sz="1900" dirty="0" smtClean="0"/>
              <a:t> 1 </a:t>
            </a:r>
            <a:r>
              <a:rPr lang="it-IT" sz="1900" dirty="0" err="1" smtClean="0"/>
              <a:t>saat</a:t>
            </a:r>
            <a:r>
              <a:rPr lang="it-IT" sz="1900" dirty="0" smtClean="0"/>
              <a:t> ; </a:t>
            </a:r>
            <a:r>
              <a:rPr lang="it-IT" sz="1900" dirty="0" err="1" smtClean="0"/>
              <a:t>Pompei’e</a:t>
            </a:r>
            <a:r>
              <a:rPr lang="it-IT" sz="1900" dirty="0" smtClean="0"/>
              <a:t> </a:t>
            </a:r>
            <a:r>
              <a:rPr lang="it-IT" sz="1900" dirty="0" err="1" smtClean="0"/>
              <a:t>yarim</a:t>
            </a:r>
            <a:r>
              <a:rPr lang="it-IT" sz="1900" dirty="0" smtClean="0"/>
              <a:t> </a:t>
            </a:r>
            <a:r>
              <a:rPr lang="it-IT" sz="1900" dirty="0" err="1" smtClean="0"/>
              <a:t>saat</a:t>
            </a:r>
            <a:r>
              <a:rPr lang="it-IT" sz="1900" dirty="0" smtClean="0"/>
              <a:t> </a:t>
            </a:r>
            <a:r>
              <a:rPr lang="it-IT" sz="1900" dirty="0" err="1" smtClean="0"/>
              <a:t>uzakliktaki</a:t>
            </a:r>
            <a:r>
              <a:rPr lang="it-IT" sz="1900" dirty="0" smtClean="0"/>
              <a:t> </a:t>
            </a:r>
            <a:r>
              <a:rPr lang="it-IT" sz="1900" dirty="0" err="1" smtClean="0"/>
              <a:t>bu</a:t>
            </a:r>
            <a:r>
              <a:rPr lang="it-IT" sz="1900" dirty="0" smtClean="0"/>
              <a:t> </a:t>
            </a:r>
            <a:r>
              <a:rPr lang="it-IT" sz="1900" dirty="0" err="1" smtClean="0"/>
              <a:t>sirin</a:t>
            </a:r>
            <a:r>
              <a:rPr lang="it-IT" sz="1900" dirty="0" smtClean="0"/>
              <a:t> </a:t>
            </a:r>
            <a:r>
              <a:rPr lang="it-IT" sz="1900" dirty="0" err="1" smtClean="0"/>
              <a:t>kasaba</a:t>
            </a:r>
            <a:r>
              <a:rPr lang="it-IT" sz="1900" dirty="0" smtClean="0"/>
              <a:t>, Capri ve Amalfi </a:t>
            </a:r>
            <a:r>
              <a:rPr lang="it-IT" sz="1900" dirty="0" err="1" smtClean="0"/>
              <a:t>kiyilarini</a:t>
            </a:r>
            <a:r>
              <a:rPr lang="it-IT" sz="1900" dirty="0" smtClean="0"/>
              <a:t> </a:t>
            </a:r>
            <a:r>
              <a:rPr lang="it-IT" sz="1900" dirty="0" err="1" smtClean="0"/>
              <a:t>gezebilmek</a:t>
            </a:r>
            <a:r>
              <a:rPr lang="it-IT" sz="1900" dirty="0" smtClean="0"/>
              <a:t> </a:t>
            </a:r>
            <a:r>
              <a:rPr lang="it-IT" sz="1900" dirty="0" err="1" smtClean="0"/>
              <a:t>icin</a:t>
            </a:r>
            <a:r>
              <a:rPr lang="it-IT" sz="1900" dirty="0" smtClean="0"/>
              <a:t> de </a:t>
            </a:r>
            <a:r>
              <a:rPr lang="it-IT" sz="1900" dirty="0" err="1" smtClean="0"/>
              <a:t>stratejik</a:t>
            </a:r>
            <a:r>
              <a:rPr lang="it-IT" sz="1900" dirty="0" smtClean="0"/>
              <a:t> </a:t>
            </a:r>
            <a:r>
              <a:rPr lang="it-IT" sz="1900" dirty="0" err="1" smtClean="0"/>
              <a:t>bir</a:t>
            </a:r>
            <a:r>
              <a:rPr lang="it-IT" sz="1900" dirty="0" smtClean="0"/>
              <a:t> </a:t>
            </a:r>
            <a:r>
              <a:rPr lang="it-IT" sz="1900" dirty="0" err="1" smtClean="0"/>
              <a:t>oneme</a:t>
            </a:r>
            <a:r>
              <a:rPr lang="it-IT" sz="1900" dirty="0" smtClean="0"/>
              <a:t> </a:t>
            </a:r>
            <a:r>
              <a:rPr lang="it-IT" sz="1900" dirty="0" err="1" smtClean="0"/>
              <a:t>sahiptir</a:t>
            </a:r>
            <a:r>
              <a:rPr lang="it-IT" sz="1900" dirty="0" smtClean="0"/>
              <a:t>. </a:t>
            </a:r>
          </a:p>
          <a:p>
            <a:pPr marL="0" indent="0">
              <a:buNone/>
            </a:pPr>
            <a:endParaRPr lang="it-IT" sz="1900" dirty="0" smtClean="0"/>
          </a:p>
          <a:p>
            <a:pPr marL="0" indent="0" algn="ctr">
              <a:buFont typeface="Arial" pitchFamily="34" charset="0"/>
              <a:buNone/>
            </a:pPr>
            <a:endParaRPr lang="it-IT" sz="1900" dirty="0"/>
          </a:p>
          <a:p>
            <a:pPr marL="0" indent="0">
              <a:buFont typeface="Arial" pitchFamily="34" charset="0"/>
              <a:buNone/>
            </a:pPr>
            <a:endParaRPr lang="tr-TR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482" y="3899669"/>
            <a:ext cx="4472830" cy="23185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345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005" y="3432941"/>
            <a:ext cx="3168352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685" y="1507666"/>
            <a:ext cx="3672408" cy="4330677"/>
          </a:xfrm>
        </p:spPr>
        <p:txBody>
          <a:bodyPr>
            <a:normAutofit/>
          </a:bodyPr>
          <a:lstStyle/>
          <a:p>
            <a:r>
              <a:rPr lang="en-US" sz="2100" dirty="0" err="1" smtClean="0"/>
              <a:t>UNESCO’nun</a:t>
            </a:r>
            <a:r>
              <a:rPr lang="en-US" sz="2100" dirty="0" smtClean="0"/>
              <a:t> </a:t>
            </a:r>
            <a:r>
              <a:rPr lang="en-US" sz="2100" dirty="0" err="1"/>
              <a:t>Dünya</a:t>
            </a:r>
            <a:r>
              <a:rPr lang="en-US" sz="2100" dirty="0"/>
              <a:t> </a:t>
            </a:r>
            <a:r>
              <a:rPr lang="en-US" sz="2100" dirty="0" err="1"/>
              <a:t>Miras</a:t>
            </a:r>
            <a:r>
              <a:rPr lang="en-US" sz="2100" dirty="0"/>
              <a:t> </a:t>
            </a:r>
            <a:r>
              <a:rPr lang="en-US" sz="2100" dirty="0" err="1" smtClean="0"/>
              <a:t>Listesi’nde</a:t>
            </a:r>
            <a:r>
              <a:rPr lang="en-US" sz="2100" dirty="0" smtClean="0"/>
              <a:t> </a:t>
            </a:r>
            <a:r>
              <a:rPr lang="en-US" sz="2100" dirty="0" err="1" smtClean="0"/>
              <a:t>bulunan</a:t>
            </a:r>
            <a:r>
              <a:rPr lang="en-US" sz="2100" dirty="0" smtClean="0"/>
              <a:t> ve </a:t>
            </a:r>
            <a:r>
              <a:rPr lang="en-US" sz="2100" dirty="0" err="1" smtClean="0"/>
              <a:t>adini</a:t>
            </a:r>
            <a:r>
              <a:rPr lang="en-US" sz="2100" dirty="0" smtClean="0"/>
              <a:t> </a:t>
            </a:r>
            <a:r>
              <a:rPr lang="en-US" sz="2100" dirty="0" err="1" smtClean="0"/>
              <a:t>Amalfi’den</a:t>
            </a:r>
            <a:r>
              <a:rPr lang="en-US" sz="2100" dirty="0" smtClean="0"/>
              <a:t> </a:t>
            </a:r>
            <a:r>
              <a:rPr lang="en-US" sz="2100" dirty="0" err="1" smtClean="0"/>
              <a:t>alan</a:t>
            </a:r>
            <a:r>
              <a:rPr lang="en-US" sz="2100" dirty="0" smtClean="0"/>
              <a:t> </a:t>
            </a:r>
            <a:r>
              <a:rPr lang="en-US" sz="2100" dirty="0" err="1" smtClean="0"/>
              <a:t>Amalfi</a:t>
            </a:r>
            <a:r>
              <a:rPr lang="en-US" sz="2100" dirty="0" smtClean="0"/>
              <a:t> </a:t>
            </a:r>
            <a:r>
              <a:rPr lang="en-US" sz="2100" dirty="0" err="1" smtClean="0"/>
              <a:t>kiyilari</a:t>
            </a:r>
            <a:r>
              <a:rPr lang="en-US" sz="2100" dirty="0" smtClean="0"/>
              <a:t> </a:t>
            </a:r>
            <a:r>
              <a:rPr lang="en-US" sz="2100" dirty="0" err="1" smtClean="0"/>
              <a:t>gunubirlik</a:t>
            </a:r>
            <a:r>
              <a:rPr lang="en-US" sz="2100" dirty="0" smtClean="0"/>
              <a:t> </a:t>
            </a:r>
            <a:r>
              <a:rPr lang="en-US" sz="2100" dirty="0" err="1" smtClean="0"/>
              <a:t>turlarla</a:t>
            </a:r>
            <a:r>
              <a:rPr lang="en-US" sz="2100" dirty="0" smtClean="0"/>
              <a:t> da </a:t>
            </a:r>
            <a:r>
              <a:rPr lang="en-US" sz="2100" dirty="0" err="1" smtClean="0"/>
              <a:t>gezilecegi</a:t>
            </a:r>
            <a:r>
              <a:rPr lang="en-US" sz="2100" dirty="0" smtClean="0"/>
              <a:t> </a:t>
            </a:r>
            <a:r>
              <a:rPr lang="en-US" sz="2100" dirty="0" err="1" smtClean="0"/>
              <a:t>gibi</a:t>
            </a:r>
            <a:r>
              <a:rPr lang="en-US" sz="2100" dirty="0" smtClean="0"/>
              <a:t>, </a:t>
            </a:r>
            <a:r>
              <a:rPr lang="en-US" sz="2100" dirty="0" err="1" smtClean="0"/>
              <a:t>tadini</a:t>
            </a:r>
            <a:r>
              <a:rPr lang="en-US" sz="2100" dirty="0" smtClean="0"/>
              <a:t> </a:t>
            </a:r>
            <a:r>
              <a:rPr lang="en-US" sz="2100" dirty="0" err="1" smtClean="0"/>
              <a:t>cikarmak</a:t>
            </a:r>
            <a:r>
              <a:rPr lang="en-US" sz="2100" dirty="0" smtClean="0"/>
              <a:t> </a:t>
            </a:r>
            <a:r>
              <a:rPr lang="en-US" sz="2100" dirty="0" err="1" smtClean="0"/>
              <a:t>isteyenlere</a:t>
            </a:r>
            <a:r>
              <a:rPr lang="en-US" sz="2100" dirty="0" smtClean="0"/>
              <a:t> </a:t>
            </a:r>
            <a:r>
              <a:rPr lang="en-US" sz="2100" dirty="0" err="1" smtClean="0"/>
              <a:t>ozellikle</a:t>
            </a:r>
            <a:r>
              <a:rPr lang="en-US" sz="2100" dirty="0" smtClean="0"/>
              <a:t> </a:t>
            </a:r>
            <a:r>
              <a:rPr lang="en-US" sz="2100" dirty="0" err="1" smtClean="0"/>
              <a:t>Positano</a:t>
            </a:r>
            <a:r>
              <a:rPr lang="en-US" sz="2100" dirty="0" smtClean="0"/>
              <a:t>, </a:t>
            </a:r>
            <a:r>
              <a:rPr lang="en-US" sz="2100" dirty="0" err="1" smtClean="0"/>
              <a:t>Amalfi</a:t>
            </a:r>
            <a:r>
              <a:rPr lang="en-US" sz="2100" dirty="0" smtClean="0"/>
              <a:t> </a:t>
            </a:r>
            <a:r>
              <a:rPr lang="en-US" sz="2100" dirty="0" err="1" smtClean="0"/>
              <a:t>veya</a:t>
            </a:r>
            <a:r>
              <a:rPr lang="en-US" sz="2100" dirty="0" smtClean="0"/>
              <a:t> </a:t>
            </a:r>
            <a:r>
              <a:rPr lang="en-US" sz="2100" dirty="0" err="1" smtClean="0"/>
              <a:t>Ravello’daki</a:t>
            </a:r>
            <a:r>
              <a:rPr lang="en-US" sz="2100" dirty="0" smtClean="0"/>
              <a:t> </a:t>
            </a:r>
            <a:r>
              <a:rPr lang="en-US" sz="2100" dirty="0" err="1" smtClean="0"/>
              <a:t>otellerde</a:t>
            </a:r>
            <a:r>
              <a:rPr lang="en-US" sz="2100" dirty="0" smtClean="0"/>
              <a:t> </a:t>
            </a:r>
            <a:r>
              <a:rPr lang="en-US" sz="2100" dirty="0" err="1" smtClean="0"/>
              <a:t>konaklama</a:t>
            </a:r>
            <a:r>
              <a:rPr lang="en-US" sz="2100" dirty="0" smtClean="0"/>
              <a:t> </a:t>
            </a:r>
            <a:r>
              <a:rPr lang="en-US" sz="2100" dirty="0" err="1" smtClean="0"/>
              <a:t>imkani</a:t>
            </a:r>
            <a:r>
              <a:rPr lang="en-US" sz="2100" dirty="0" smtClean="0"/>
              <a:t> </a:t>
            </a:r>
            <a:r>
              <a:rPr lang="en-US" sz="2100" dirty="0" err="1" smtClean="0"/>
              <a:t>sunmaktadir</a:t>
            </a:r>
            <a:r>
              <a:rPr lang="en-US" sz="2100" dirty="0" smtClean="0"/>
              <a:t>.</a:t>
            </a:r>
            <a:endParaRPr lang="en-US" sz="2100" dirty="0"/>
          </a:p>
          <a:p>
            <a:endParaRPr lang="tr-TR" dirty="0"/>
          </a:p>
        </p:txBody>
      </p:sp>
      <p:pic>
        <p:nvPicPr>
          <p:cNvPr id="5" name="Picture 4" descr="secenekli_thy_top.png"/>
          <p:cNvPicPr>
            <a:picLocks noChangeAspect="1"/>
          </p:cNvPicPr>
          <p:nvPr/>
        </p:nvPicPr>
        <p:blipFill>
          <a:blip r:embed="rId3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Türk Hava Yolları">
            <a:hlinkClick r:id="rId4" tooltip="Türk Hava Yolları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2494" y="6468083"/>
            <a:ext cx="1000100" cy="318503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5230">
            <a:off x="4676167" y="727651"/>
            <a:ext cx="3214738" cy="2505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ounded Rectangle 8"/>
          <p:cNvSpPr/>
          <p:nvPr/>
        </p:nvSpPr>
        <p:spPr bwMode="auto">
          <a:xfrm>
            <a:off x="809436" y="792592"/>
            <a:ext cx="3608459" cy="648072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endPos="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dirty="0" smtClean="0">
                <a:solidFill>
                  <a:schemeClr val="bg1"/>
                </a:solidFill>
                <a:ea typeface="+mj-ea"/>
                <a:cs typeface="+mj-cs"/>
              </a:rPr>
              <a:t>AMALFI KIYILARI</a:t>
            </a:r>
            <a:endParaRPr kumimoji="0" lang="en-US" sz="32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2762">
            <a:off x="2791927" y="4215122"/>
            <a:ext cx="3029493" cy="22853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26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665" y="4997019"/>
            <a:ext cx="2782075" cy="1761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463" y="3368358"/>
            <a:ext cx="2752726" cy="28498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secenekli_thy_top.png"/>
          <p:cNvPicPr>
            <a:picLocks noChangeAspect="1"/>
          </p:cNvPicPr>
          <p:nvPr/>
        </p:nvPicPr>
        <p:blipFill>
          <a:blip r:embed="rId4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Türk Hava Yolları">
            <a:hlinkClick r:id="rId5" tooltip="Türk Hava Yolları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94" y="6468083"/>
            <a:ext cx="1000100" cy="318503"/>
          </a:xfrm>
          <a:prstGeom prst="rect">
            <a:avLst/>
          </a:prstGeom>
          <a:noFill/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371332" y="1669232"/>
            <a:ext cx="4560708" cy="385897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900" dirty="0" smtClean="0"/>
              <a:t>Caserta Napoli </a:t>
            </a:r>
            <a:r>
              <a:rPr lang="it-IT" sz="1900" dirty="0" err="1" smtClean="0"/>
              <a:t>iline</a:t>
            </a:r>
            <a:r>
              <a:rPr lang="it-IT" sz="1900" dirty="0" smtClean="0"/>
              <a:t> 30 </a:t>
            </a:r>
            <a:r>
              <a:rPr lang="it-IT" sz="1900" dirty="0" err="1" smtClean="0"/>
              <a:t>dak</a:t>
            </a:r>
            <a:r>
              <a:rPr lang="it-IT" sz="1900" dirty="0" smtClean="0"/>
              <a:t>. </a:t>
            </a:r>
            <a:r>
              <a:rPr lang="it-IT" sz="1900" dirty="0" err="1"/>
              <a:t>m</a:t>
            </a:r>
            <a:r>
              <a:rPr lang="it-IT" sz="1900" dirty="0" err="1" smtClean="0"/>
              <a:t>esafede</a:t>
            </a:r>
            <a:r>
              <a:rPr lang="it-IT" sz="1900" dirty="0" smtClean="0"/>
              <a:t> </a:t>
            </a:r>
            <a:r>
              <a:rPr lang="it-IT" sz="1900" dirty="0" err="1" smtClean="0"/>
              <a:t>baska</a:t>
            </a:r>
            <a:r>
              <a:rPr lang="it-IT" sz="1900" dirty="0" smtClean="0"/>
              <a:t> </a:t>
            </a:r>
            <a:r>
              <a:rPr lang="it-IT" sz="1900" dirty="0" err="1" smtClean="0"/>
              <a:t>bir</a:t>
            </a:r>
            <a:r>
              <a:rPr lang="it-IT" sz="1900" dirty="0" smtClean="0"/>
              <a:t> </a:t>
            </a:r>
            <a:r>
              <a:rPr lang="it-IT" sz="1900" dirty="0" err="1" smtClean="0"/>
              <a:t>ildir</a:t>
            </a:r>
            <a:r>
              <a:rPr lang="it-IT" sz="1900" dirty="0" smtClean="0"/>
              <a:t>. </a:t>
            </a:r>
          </a:p>
          <a:p>
            <a:r>
              <a:rPr lang="it-IT" sz="1900" b="1" dirty="0" smtClean="0"/>
              <a:t>Reggia di Caserta </a:t>
            </a:r>
            <a:r>
              <a:rPr lang="it-IT" sz="1900" dirty="0" err="1" smtClean="0"/>
              <a:t>isimli</a:t>
            </a:r>
            <a:r>
              <a:rPr lang="it-IT" sz="1900" dirty="0" smtClean="0"/>
              <a:t> </a:t>
            </a:r>
            <a:r>
              <a:rPr lang="it-IT" sz="1900" dirty="0" err="1" smtClean="0"/>
              <a:t>yazlik</a:t>
            </a:r>
            <a:r>
              <a:rPr lang="it-IT" sz="1900" dirty="0" smtClean="0"/>
              <a:t> </a:t>
            </a:r>
            <a:r>
              <a:rPr lang="it-IT" sz="1900" dirty="0" err="1" smtClean="0"/>
              <a:t>saray</a:t>
            </a:r>
            <a:r>
              <a:rPr lang="it-IT" sz="1900" dirty="0" smtClean="0"/>
              <a:t> </a:t>
            </a:r>
            <a:r>
              <a:rPr lang="it-IT" sz="1900" dirty="0" err="1" smtClean="0"/>
              <a:t>olarak</a:t>
            </a:r>
            <a:r>
              <a:rPr lang="it-IT" sz="1900" dirty="0" smtClean="0"/>
              <a:t> </a:t>
            </a:r>
            <a:r>
              <a:rPr lang="it-IT" sz="1900" dirty="0" err="1" smtClean="0"/>
              <a:t>yapilmis</a:t>
            </a:r>
            <a:r>
              <a:rPr lang="it-IT" sz="1900" dirty="0" smtClean="0"/>
              <a:t>, </a:t>
            </a:r>
            <a:r>
              <a:rPr lang="it-IT" sz="1900" dirty="0" err="1" smtClean="0"/>
              <a:t>ronesans</a:t>
            </a:r>
            <a:r>
              <a:rPr lang="it-IT" sz="1900" dirty="0" smtClean="0"/>
              <a:t> </a:t>
            </a:r>
            <a:r>
              <a:rPr lang="it-IT" sz="1900" dirty="0" err="1" smtClean="0"/>
              <a:t>devri</a:t>
            </a:r>
            <a:r>
              <a:rPr lang="it-IT" sz="1900" dirty="0" smtClean="0"/>
              <a:t> </a:t>
            </a:r>
            <a:r>
              <a:rPr lang="it-IT" sz="1900" dirty="0" err="1" smtClean="0"/>
              <a:t>botanik</a:t>
            </a:r>
            <a:r>
              <a:rPr lang="it-IT" sz="1900" dirty="0" smtClean="0"/>
              <a:t> </a:t>
            </a:r>
            <a:r>
              <a:rPr lang="it-IT" sz="1900" dirty="0" err="1" smtClean="0"/>
              <a:t>bahceleri</a:t>
            </a:r>
            <a:r>
              <a:rPr lang="it-IT" sz="1900" dirty="0" smtClean="0"/>
              <a:t> ile </a:t>
            </a:r>
            <a:r>
              <a:rPr lang="it-IT" sz="1900" dirty="0" err="1" smtClean="0"/>
              <a:t>Fransa’daki</a:t>
            </a:r>
            <a:r>
              <a:rPr lang="it-IT" sz="1900" dirty="0" smtClean="0"/>
              <a:t> </a:t>
            </a:r>
            <a:r>
              <a:rPr lang="it-IT" sz="1900" dirty="0" err="1" smtClean="0"/>
              <a:t>Versaille</a:t>
            </a:r>
            <a:r>
              <a:rPr lang="it-IT" sz="1900" dirty="0" smtClean="0"/>
              <a:t> </a:t>
            </a:r>
            <a:r>
              <a:rPr lang="it-IT" sz="1900" dirty="0" err="1" smtClean="0"/>
              <a:t>Sarayi</a:t>
            </a:r>
            <a:r>
              <a:rPr lang="it-IT" sz="1900" dirty="0" smtClean="0"/>
              <a:t> ile </a:t>
            </a:r>
            <a:r>
              <a:rPr lang="it-IT" sz="1900" dirty="0" err="1" smtClean="0"/>
              <a:t>karsilastirilmaktadir</a:t>
            </a:r>
            <a:r>
              <a:rPr lang="it-IT" sz="1900" dirty="0" smtClean="0"/>
              <a:t>.</a:t>
            </a:r>
            <a:endParaRPr lang="it-IT" sz="1900" dirty="0"/>
          </a:p>
          <a:p>
            <a:r>
              <a:rPr lang="it-IT" sz="1900" dirty="0" smtClean="0"/>
              <a:t>Unesco </a:t>
            </a:r>
            <a:r>
              <a:rPr lang="it-IT" sz="1900" dirty="0" err="1" smtClean="0"/>
              <a:t>Dunya</a:t>
            </a:r>
            <a:r>
              <a:rPr lang="it-IT" sz="1900" dirty="0" smtClean="0"/>
              <a:t> </a:t>
            </a:r>
            <a:r>
              <a:rPr lang="it-IT" sz="1900" dirty="0" err="1" smtClean="0"/>
              <a:t>Miraslari</a:t>
            </a:r>
            <a:r>
              <a:rPr lang="it-IT" sz="1900" dirty="0" smtClean="0"/>
              <a:t> </a:t>
            </a:r>
            <a:r>
              <a:rPr lang="it-IT" sz="1900" dirty="0" err="1" smtClean="0"/>
              <a:t>arasinda</a:t>
            </a:r>
            <a:r>
              <a:rPr lang="it-IT" sz="1900" dirty="0" smtClean="0"/>
              <a:t> </a:t>
            </a:r>
            <a:r>
              <a:rPr lang="it-IT" sz="1900" dirty="0" err="1" smtClean="0"/>
              <a:t>sayilmaktadir</a:t>
            </a:r>
            <a:r>
              <a:rPr lang="it-IT" sz="1900" dirty="0" smtClean="0"/>
              <a:t>. </a:t>
            </a:r>
          </a:p>
          <a:p>
            <a:r>
              <a:rPr lang="it-IT" sz="1900" dirty="0" smtClean="0"/>
              <a:t>Caserta </a:t>
            </a:r>
            <a:r>
              <a:rPr lang="it-IT" sz="1900" dirty="0" err="1" smtClean="0"/>
              <a:t>sehrinde</a:t>
            </a:r>
            <a:r>
              <a:rPr lang="it-IT" sz="1900" dirty="0" smtClean="0"/>
              <a:t> </a:t>
            </a:r>
            <a:r>
              <a:rPr lang="it-IT" sz="1900" dirty="0" err="1" smtClean="0"/>
              <a:t>bulunan</a:t>
            </a:r>
            <a:r>
              <a:rPr lang="it-IT" sz="1900" dirty="0"/>
              <a:t> </a:t>
            </a:r>
            <a:r>
              <a:rPr lang="it-IT" sz="1900" dirty="0" err="1"/>
              <a:t>McArthurGlen</a:t>
            </a:r>
            <a:r>
              <a:rPr lang="it-IT" sz="1900" dirty="0"/>
              <a:t> Designer </a:t>
            </a:r>
            <a:r>
              <a:rPr lang="it-IT" sz="1900" dirty="0" err="1"/>
              <a:t>Outlets</a:t>
            </a:r>
            <a:r>
              <a:rPr lang="it-IT" sz="1900" dirty="0"/>
              <a:t> </a:t>
            </a:r>
            <a:r>
              <a:rPr lang="it-IT" sz="1900" dirty="0" err="1" smtClean="0"/>
              <a:t>ise</a:t>
            </a:r>
            <a:r>
              <a:rPr lang="it-IT" sz="1900" dirty="0" smtClean="0"/>
              <a:t> </a:t>
            </a:r>
            <a:r>
              <a:rPr lang="it-IT" sz="1900" dirty="0" err="1" smtClean="0"/>
              <a:t>ozellikle</a:t>
            </a:r>
            <a:r>
              <a:rPr lang="it-IT" sz="1900" dirty="0" smtClean="0"/>
              <a:t> </a:t>
            </a:r>
            <a:r>
              <a:rPr lang="it-IT" sz="1900" dirty="0" err="1" smtClean="0"/>
              <a:t>Italyan</a:t>
            </a:r>
            <a:r>
              <a:rPr lang="it-IT" sz="1900" dirty="0" smtClean="0"/>
              <a:t> </a:t>
            </a:r>
            <a:r>
              <a:rPr lang="it-IT" sz="1900" dirty="0" err="1" smtClean="0"/>
              <a:t>markalari</a:t>
            </a:r>
            <a:r>
              <a:rPr lang="it-IT" sz="1900" dirty="0" smtClean="0"/>
              <a:t> </a:t>
            </a:r>
            <a:r>
              <a:rPr lang="it-IT" sz="1900" dirty="0" err="1" smtClean="0"/>
              <a:t>uygun</a:t>
            </a:r>
            <a:r>
              <a:rPr lang="it-IT" sz="1900" dirty="0" smtClean="0"/>
              <a:t> </a:t>
            </a:r>
            <a:r>
              <a:rPr lang="it-IT" sz="1900" dirty="0" err="1" smtClean="0"/>
              <a:t>fiyatlarla</a:t>
            </a:r>
            <a:r>
              <a:rPr lang="it-IT" sz="1900" dirty="0" smtClean="0"/>
              <a:t> </a:t>
            </a:r>
            <a:r>
              <a:rPr lang="it-IT" sz="1900" dirty="0" err="1" smtClean="0"/>
              <a:t>bulusturan</a:t>
            </a:r>
            <a:r>
              <a:rPr lang="it-IT" sz="1900" dirty="0" smtClean="0"/>
              <a:t>, </a:t>
            </a:r>
            <a:r>
              <a:rPr lang="it-IT" sz="1900" dirty="0" err="1" smtClean="0"/>
              <a:t>alisveris</a:t>
            </a:r>
            <a:r>
              <a:rPr lang="it-IT" sz="1900" dirty="0" smtClean="0"/>
              <a:t> </a:t>
            </a:r>
            <a:r>
              <a:rPr lang="it-IT" sz="1900" dirty="0" err="1" smtClean="0"/>
              <a:t>sevdalilari</a:t>
            </a:r>
            <a:r>
              <a:rPr lang="it-IT" sz="1900" dirty="0" smtClean="0"/>
              <a:t> </a:t>
            </a:r>
            <a:r>
              <a:rPr lang="it-IT" sz="1900" dirty="0" err="1" smtClean="0"/>
              <a:t>icin</a:t>
            </a:r>
            <a:r>
              <a:rPr lang="it-IT" sz="1900" dirty="0" smtClean="0"/>
              <a:t> </a:t>
            </a:r>
            <a:r>
              <a:rPr lang="it-IT" sz="1900" dirty="0" err="1" smtClean="0"/>
              <a:t>kacirilmamasi</a:t>
            </a:r>
            <a:r>
              <a:rPr lang="it-IT" sz="1900" dirty="0" smtClean="0"/>
              <a:t> </a:t>
            </a:r>
            <a:r>
              <a:rPr lang="it-IT" sz="1900" dirty="0" err="1" smtClean="0"/>
              <a:t>gereken</a:t>
            </a:r>
            <a:r>
              <a:rPr lang="it-IT" sz="1900" dirty="0" smtClean="0"/>
              <a:t> </a:t>
            </a:r>
            <a:r>
              <a:rPr lang="it-IT" sz="1900" dirty="0" err="1" smtClean="0"/>
              <a:t>bir</a:t>
            </a:r>
            <a:r>
              <a:rPr lang="it-IT" sz="1900" dirty="0" smtClean="0"/>
              <a:t> </a:t>
            </a:r>
            <a:r>
              <a:rPr lang="it-IT" sz="1900" dirty="0" err="1" smtClean="0"/>
              <a:t>duraktir</a:t>
            </a:r>
            <a:r>
              <a:rPr lang="it-IT" sz="1900" dirty="0" smtClean="0"/>
              <a:t>.</a:t>
            </a:r>
            <a:endParaRPr lang="it-IT" sz="1900" dirty="0"/>
          </a:p>
          <a:p>
            <a:pPr marL="0" indent="0">
              <a:buFont typeface="Arial" pitchFamily="34" charset="0"/>
              <a:buNone/>
            </a:pPr>
            <a:endParaRPr lang="tr-TR" dirty="0"/>
          </a:p>
        </p:txBody>
      </p:sp>
      <p:sp>
        <p:nvSpPr>
          <p:cNvPr id="9" name="Rounded Rectangle 8"/>
          <p:cNvSpPr/>
          <p:nvPr/>
        </p:nvSpPr>
        <p:spPr bwMode="auto">
          <a:xfrm>
            <a:off x="809436" y="792592"/>
            <a:ext cx="3608459" cy="648072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endPos="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3200" noProof="0" dirty="0" smtClean="0">
                <a:solidFill>
                  <a:schemeClr val="bg1"/>
                </a:solidFill>
                <a:ea typeface="+mj-ea"/>
                <a:cs typeface="+mj-cs"/>
              </a:rPr>
              <a:t>CASERTA</a:t>
            </a:r>
            <a:endParaRPr kumimoji="0" lang="en-US" sz="3200" b="0" i="0" u="none" strike="noStrike" kern="0" cap="none" spc="0" normalizeH="0" baseline="30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820" y="792592"/>
            <a:ext cx="3468012" cy="22731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734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idx="1"/>
          </p:nvPr>
        </p:nvSpPr>
        <p:spPr>
          <a:xfrm>
            <a:off x="968274" y="1786788"/>
            <a:ext cx="7416824" cy="39604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800" i="1" dirty="0" smtClean="0">
                <a:latin typeface="Calibri"/>
                <a:cs typeface="Calibri"/>
              </a:rPr>
              <a:t>EN KISA ZAMANDA NAPOLI’DE GORUSMEK UZERE </a:t>
            </a:r>
            <a:r>
              <a:rPr lang="it-IT" i="1" dirty="0" smtClean="0">
                <a:latin typeface="Calibri"/>
                <a:cs typeface="Calibri"/>
              </a:rPr>
              <a:t>ARRIVEDERCI!</a:t>
            </a:r>
            <a:endParaRPr lang="en-US" i="1" dirty="0" smtClean="0">
              <a:latin typeface="Calibri"/>
              <a:cs typeface="Calibri"/>
            </a:endParaRPr>
          </a:p>
          <a:p>
            <a:pPr marL="0" indent="0" algn="l">
              <a:buNone/>
            </a:pPr>
            <a:endParaRPr lang="en-US" i="1" dirty="0" smtClean="0">
              <a:latin typeface="Calibri"/>
              <a:cs typeface="Calibri"/>
            </a:endParaRPr>
          </a:p>
          <a:p>
            <a:endParaRPr lang="tr-TR" dirty="0"/>
          </a:p>
        </p:txBody>
      </p:sp>
      <p:pic>
        <p:nvPicPr>
          <p:cNvPr id="5" name="Picture 4" descr="secenekli_thy_top.png"/>
          <p:cNvPicPr>
            <a:picLocks noChangeAspect="1"/>
          </p:cNvPicPr>
          <p:nvPr/>
        </p:nvPicPr>
        <p:blipFill>
          <a:blip r:embed="rId2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Türk Hava Yolları">
            <a:hlinkClick r:id="rId3" tooltip="Türk Hava Yolları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94" y="6468083"/>
            <a:ext cx="1000100" cy="318503"/>
          </a:xfrm>
          <a:prstGeom prst="rect">
            <a:avLst/>
          </a:prstGeom>
          <a:noFill/>
        </p:spPr>
      </p:pic>
      <p:sp>
        <p:nvSpPr>
          <p:cNvPr id="7" name="Title 3" descr="Orario invernale voli TK dall’Italia per Istanbul e vv.  "/>
          <p:cNvSpPr txBox="1">
            <a:spLocks/>
          </p:cNvSpPr>
          <p:nvPr/>
        </p:nvSpPr>
        <p:spPr bwMode="auto">
          <a:xfrm>
            <a:off x="752250" y="404664"/>
            <a:ext cx="7632848" cy="792088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stA="50000" endA="300" endPos="5500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it-IT" sz="2200" b="1" dirty="0"/>
              <a:t>THY NAPOLI </a:t>
            </a:r>
            <a:endParaRPr lang="en-US" sz="22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903612"/>
            <a:ext cx="4248472" cy="3186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941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idx="1"/>
          </p:nvPr>
        </p:nvSpPr>
        <p:spPr>
          <a:xfrm>
            <a:off x="968274" y="1786788"/>
            <a:ext cx="7416824" cy="396044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it-IT" sz="5200" b="1" dirty="0" smtClean="0"/>
              <a:t>TESEKKURLER</a:t>
            </a:r>
            <a:endParaRPr lang="it-IT" sz="5200" b="1" dirty="0" smtClean="0"/>
          </a:p>
          <a:p>
            <a:pPr marL="0" indent="0" algn="ctr">
              <a:buNone/>
            </a:pPr>
            <a:endParaRPr lang="it-IT" sz="5200" b="1" i="1" dirty="0"/>
          </a:p>
          <a:p>
            <a:pPr marL="0" indent="0" algn="ctr">
              <a:buNone/>
            </a:pPr>
            <a:r>
              <a:rPr lang="it-IT" sz="3400" b="1" i="1" dirty="0" smtClean="0"/>
              <a:t>AYRINTILI BILGI ICIN BIZLERLE ILETISIME GECMEKTEN CEKINMEYINIZ</a:t>
            </a:r>
            <a:endParaRPr lang="it-IT" sz="3400" b="1" i="1" dirty="0" smtClean="0"/>
          </a:p>
          <a:p>
            <a:pPr marL="0" indent="0" algn="ctr">
              <a:buNone/>
            </a:pPr>
            <a:endParaRPr lang="en-US" sz="3600" i="1" dirty="0" smtClean="0">
              <a:cs typeface="Calibri"/>
            </a:endParaRPr>
          </a:p>
          <a:p>
            <a:pPr marL="0" indent="0" algn="ctr">
              <a:buNone/>
            </a:pPr>
            <a:r>
              <a:rPr lang="en-US" sz="3600" i="1" dirty="0" err="1" smtClean="0">
                <a:cs typeface="Calibri"/>
              </a:rPr>
              <a:t>Genel</a:t>
            </a:r>
            <a:r>
              <a:rPr lang="en-US" sz="3600" i="1" dirty="0" smtClean="0">
                <a:cs typeface="Calibri"/>
              </a:rPr>
              <a:t> </a:t>
            </a:r>
            <a:r>
              <a:rPr lang="en-US" sz="3600" i="1" dirty="0" err="1" smtClean="0">
                <a:cs typeface="Calibri"/>
              </a:rPr>
              <a:t>Mudur</a:t>
            </a:r>
            <a:r>
              <a:rPr lang="en-US" sz="3600" i="1" dirty="0" smtClean="0">
                <a:cs typeface="Calibri"/>
              </a:rPr>
              <a:t> </a:t>
            </a:r>
            <a:endParaRPr lang="en-US" sz="3600" i="1" dirty="0">
              <a:cs typeface="Calibri"/>
            </a:endParaRPr>
          </a:p>
          <a:p>
            <a:pPr marL="0" indent="0" algn="ctr">
              <a:buNone/>
            </a:pPr>
            <a:r>
              <a:rPr lang="en-US" sz="3600" i="1" dirty="0">
                <a:cs typeface="Calibri"/>
              </a:rPr>
              <a:t> </a:t>
            </a:r>
            <a:r>
              <a:rPr lang="en-US" sz="3600" i="1" dirty="0" err="1">
                <a:cs typeface="Calibri"/>
              </a:rPr>
              <a:t>Muhammed</a:t>
            </a:r>
            <a:r>
              <a:rPr lang="en-US" sz="3600" i="1" dirty="0">
                <a:cs typeface="Calibri"/>
              </a:rPr>
              <a:t> BALTU</a:t>
            </a:r>
          </a:p>
          <a:p>
            <a:pPr marL="0" indent="0" algn="ctr">
              <a:buNone/>
            </a:pPr>
            <a:r>
              <a:rPr lang="en-US" sz="3600" i="1" dirty="0">
                <a:cs typeface="Calibri"/>
                <a:hlinkClick r:id="rId2"/>
              </a:rPr>
              <a:t>mbaltu@thy.com</a:t>
            </a:r>
            <a:endParaRPr lang="en-US" sz="3600" i="1" dirty="0">
              <a:cs typeface="Calibri"/>
            </a:endParaRPr>
          </a:p>
          <a:p>
            <a:pPr marL="0" indent="0" algn="r">
              <a:buNone/>
            </a:pPr>
            <a:endParaRPr lang="it-IT" sz="3400" b="1" i="1" dirty="0"/>
          </a:p>
          <a:p>
            <a:pPr marL="0" indent="0" algn="ctr">
              <a:buNone/>
            </a:pPr>
            <a:r>
              <a:rPr lang="en-US" i="1" dirty="0" smtClean="0">
                <a:latin typeface="Calibri"/>
                <a:cs typeface="Calibri"/>
              </a:rPr>
              <a:t>Satis ve Pazarlama </a:t>
            </a:r>
            <a:endParaRPr lang="en-US" i="1" dirty="0" smtClean="0">
              <a:latin typeface="Calibri"/>
              <a:cs typeface="Calibri"/>
            </a:endParaRPr>
          </a:p>
          <a:p>
            <a:pPr marL="0" indent="0" algn="ctr">
              <a:buNone/>
            </a:pPr>
            <a:r>
              <a:rPr lang="en-US" i="1" dirty="0" err="1" smtClean="0">
                <a:latin typeface="Calibri"/>
                <a:cs typeface="Calibri"/>
              </a:rPr>
              <a:t>Deniz</a:t>
            </a:r>
            <a:r>
              <a:rPr lang="en-US" i="1" dirty="0" smtClean="0">
                <a:latin typeface="Calibri"/>
                <a:cs typeface="Calibri"/>
              </a:rPr>
              <a:t> GUNES</a:t>
            </a:r>
          </a:p>
          <a:p>
            <a:pPr marL="0" indent="0" algn="ctr">
              <a:buNone/>
            </a:pPr>
            <a:r>
              <a:rPr lang="en-US" i="1" dirty="0" smtClean="0">
                <a:latin typeface="Calibri"/>
                <a:cs typeface="Calibri"/>
                <a:hlinkClick r:id="rId3"/>
              </a:rPr>
              <a:t>dgunes@thy.com</a:t>
            </a:r>
            <a:endParaRPr lang="en-US" i="1" dirty="0" smtClean="0">
              <a:latin typeface="Calibri"/>
              <a:cs typeface="Calibri"/>
            </a:endParaRPr>
          </a:p>
          <a:p>
            <a:pPr marL="0" indent="0" algn="ctr">
              <a:buNone/>
            </a:pPr>
            <a:endParaRPr lang="it-IT" i="1" dirty="0" smtClean="0">
              <a:latin typeface="Calibri"/>
              <a:cs typeface="Calibri"/>
            </a:endParaRPr>
          </a:p>
          <a:p>
            <a:pPr marL="0" indent="0" algn="ctr">
              <a:buNone/>
            </a:pPr>
            <a:endParaRPr lang="en-US" i="1" dirty="0" smtClean="0">
              <a:latin typeface="Calibri"/>
              <a:cs typeface="Calibri"/>
            </a:endParaRPr>
          </a:p>
          <a:p>
            <a:pPr marL="0" indent="0" algn="ctr">
              <a:buNone/>
            </a:pPr>
            <a:endParaRPr lang="en-US" i="1" dirty="0" smtClean="0">
              <a:latin typeface="Calibri"/>
              <a:cs typeface="Calibri"/>
            </a:endParaRPr>
          </a:p>
          <a:p>
            <a:pPr marL="0" indent="0" algn="l">
              <a:buNone/>
            </a:pPr>
            <a:endParaRPr lang="en-US" i="1" dirty="0" smtClean="0">
              <a:latin typeface="Calibri"/>
              <a:cs typeface="Calibri"/>
            </a:endParaRPr>
          </a:p>
          <a:p>
            <a:endParaRPr lang="tr-TR" dirty="0"/>
          </a:p>
        </p:txBody>
      </p:sp>
      <p:pic>
        <p:nvPicPr>
          <p:cNvPr id="5" name="Picture 4" descr="secenekli_thy_top.png"/>
          <p:cNvPicPr>
            <a:picLocks noChangeAspect="1"/>
          </p:cNvPicPr>
          <p:nvPr/>
        </p:nvPicPr>
        <p:blipFill>
          <a:blip r:embed="rId4" cstate="print"/>
          <a:srcRect l="34179" r="4246" b="44078"/>
          <a:stretch>
            <a:fillRect/>
          </a:stretch>
        </p:blipFill>
        <p:spPr bwMode="auto">
          <a:xfrm>
            <a:off x="1" y="6218238"/>
            <a:ext cx="729369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Türk Hava Yolları">
            <a:hlinkClick r:id="rId5" tooltip="Türk Hava Yolları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94" y="6468083"/>
            <a:ext cx="1000100" cy="318503"/>
          </a:xfrm>
          <a:prstGeom prst="rect">
            <a:avLst/>
          </a:prstGeom>
          <a:noFill/>
        </p:spPr>
      </p:pic>
      <p:sp>
        <p:nvSpPr>
          <p:cNvPr id="7" name="Title 3" descr="Orario invernale voli TK dall’Italia per Istanbul e vv.  "/>
          <p:cNvSpPr txBox="1">
            <a:spLocks/>
          </p:cNvSpPr>
          <p:nvPr/>
        </p:nvSpPr>
        <p:spPr bwMode="auto">
          <a:xfrm>
            <a:off x="752250" y="404664"/>
            <a:ext cx="7632848" cy="792088"/>
          </a:xfrm>
          <a:prstGeom prst="roundRect">
            <a:avLst>
              <a:gd name="adj" fmla="val 1645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800000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>
            <a:reflection blurRad="6350" stA="50000" endA="300" endPos="55000" dir="5400000" sy="-100000" algn="bl" rotWithShape="0"/>
          </a:effectLst>
          <a:scene3d>
            <a:camera prst="perspectiveFront" fov="2700000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it-IT" sz="2200" b="1" dirty="0" smtClean="0"/>
              <a:t>THY NAPOLI 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48605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515</Words>
  <Application>Microsoft Office PowerPoint</Application>
  <PresentationFormat>On-screen Show (4:3)</PresentationFormat>
  <Paragraphs>101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TURKISH AIRLINES</dc:title>
  <dc:creator>d_gunes</dc:creator>
  <cp:lastModifiedBy>d_gunes</cp:lastModifiedBy>
  <cp:revision>213</cp:revision>
  <dcterms:created xsi:type="dcterms:W3CDTF">2012-04-27T15:49:50Z</dcterms:created>
  <dcterms:modified xsi:type="dcterms:W3CDTF">2014-08-14T14:19:59Z</dcterms:modified>
</cp:coreProperties>
</file>