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99" r:id="rId2"/>
  </p:sldMasterIdLst>
  <p:notesMasterIdLst>
    <p:notesMasterId r:id="rId14"/>
  </p:notesMasterIdLst>
  <p:handoutMasterIdLst>
    <p:handoutMasterId r:id="rId15"/>
  </p:handoutMasterIdLst>
  <p:sldIdLst>
    <p:sldId id="523" r:id="rId3"/>
    <p:sldId id="530" r:id="rId4"/>
    <p:sldId id="533" r:id="rId5"/>
    <p:sldId id="540" r:id="rId6"/>
    <p:sldId id="541" r:id="rId7"/>
    <p:sldId id="543" r:id="rId8"/>
    <p:sldId id="505" r:id="rId9"/>
    <p:sldId id="503" r:id="rId10"/>
    <p:sldId id="527" r:id="rId11"/>
    <p:sldId id="528" r:id="rId12"/>
    <p:sldId id="551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EAEAEA"/>
    <a:srgbClr val="FF0000"/>
    <a:srgbClr val="006600"/>
    <a:srgbClr val="3366FF"/>
    <a:srgbClr val="FF6600"/>
    <a:srgbClr val="000000"/>
    <a:srgbClr val="6D9B7F"/>
    <a:srgbClr val="8080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7" autoAdjust="0"/>
    <p:restoredTop sz="94640" autoAdjust="0"/>
  </p:normalViewPr>
  <p:slideViewPr>
    <p:cSldViewPr>
      <p:cViewPr varScale="1">
        <p:scale>
          <a:sx n="46" d="100"/>
          <a:sy n="46" d="100"/>
        </p:scale>
        <p:origin x="69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739FB-31E6-4B61-8027-7D4876CF54A6}" type="datetimeFigureOut">
              <a:rPr lang="en-US" smtClean="0"/>
              <a:pPr/>
              <a:t>12/13/2017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88413-1CFC-4218-9515-7C54F1C7F6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66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1990518-4E98-4904-B5D0-656753BE833A}" type="datetimeFigureOut">
              <a:rPr lang="en-US"/>
              <a:pPr>
                <a:defRPr/>
              </a:pPr>
              <a:t>12/13/2017</a:t>
            </a:fld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CF821A6-3831-49AB-968B-097DB106B1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665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38200" y="420688"/>
            <a:ext cx="5181600" cy="38862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00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ko-KR" sz="1600" dirty="0" smtClean="0">
              <a:latin typeface="Arial" pitchFamily="34" charset="0"/>
              <a:ea typeface="굴림" pitchFamily="34" charset="-127"/>
              <a:cs typeface="Arial" pitchFamily="34" charset="0"/>
            </a:endParaRPr>
          </a:p>
        </p:txBody>
      </p:sp>
      <p:sp>
        <p:nvSpPr>
          <p:cNvPr id="809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8969AAC6-CC76-4898-BEA7-CAA748366CDE}" type="slidenum">
              <a:rPr lang="ko-KR" altLang="en-US">
                <a:solidFill>
                  <a:srgbClr val="000000"/>
                </a:solidFill>
              </a:rPr>
              <a:pPr/>
              <a:t>7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422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47636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6612E-7ED3-4B68-96CF-08780119D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7720A-F8A5-4547-9618-2C836B236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BB6E3-789A-4EEB-B99B-DCFBC73531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43118-1882-446E-A040-DD6E43A1D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8C095-4B55-4E5A-B270-740D5562A4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 userDrawn="1"/>
        </p:nvSpPr>
        <p:spPr bwMode="auto">
          <a:xfrm>
            <a:off x="0" y="6429396"/>
            <a:ext cx="9144000" cy="428604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n-US" b="1" dirty="0">
                <a:latin typeface="Times New Roman" pitchFamily="18" charset="0"/>
                <a:cs typeface="Arial" charset="0"/>
              </a:rPr>
              <a:t>Zambia: Africa’s New Frontier for Investments and Profits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7FBDA-B0F2-47FE-A751-6D3ED88D4F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4B4E1-2E67-4C89-8722-E13D6EC61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83BB5-E5D4-4656-A5F4-E09068619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1FAFD-3278-4534-B8B8-F9D7CE8844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C1821-8B40-4019-BA8E-DD425FF01C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1B738-2137-4D89-9462-BCFAE6F11A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40AFC-C440-4B5F-9645-6FB63959AF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333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7180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9461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8701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893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642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3847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6398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3325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40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2017/12/13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581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C2BF4-6D6B-4397-AB2D-4E239369044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A3387-8E06-456A-9A6F-99D775B3559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zo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Vichit Ith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15 September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171B7-2882-4161-987C-6548E81A913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7521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235797" y="128226"/>
            <a:ext cx="8715438" cy="523220"/>
          </a:xfrm>
        </p:spPr>
        <p:txBody>
          <a:bodyPr/>
          <a:lstStyle>
            <a:lvl1pPr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buNone/>
              <a:defRPr lang="ko-KR" altLang="en-US" sz="2800" b="0" i="0" kern="1200" cap="none" spc="0" baseline="0" dirty="0">
                <a:ln>
                  <a:noFill/>
                </a:ln>
                <a:gradFill>
                  <a:gsLst>
                    <a:gs pos="0">
                      <a:srgbClr val="073573"/>
                    </a:gs>
                    <a:gs pos="100000">
                      <a:srgbClr val="073573"/>
                    </a:gs>
                  </a:gsLst>
                </a:gradFill>
                <a:effectLst/>
                <a:latin typeface="맑은 고딕" pitchFamily="50" charset="-127"/>
                <a:ea typeface="굴림" pitchFamily="50" charset="-127"/>
                <a:cs typeface="+mj-cs"/>
              </a:defRPr>
            </a:lvl1pPr>
          </a:lstStyle>
          <a:p>
            <a:r>
              <a:rPr lang="en-US" altLang="ko-KR" dirty="0" smtClean="0"/>
              <a:t>Click to edit Master title style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5427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006600">
                <a:alpha val="79999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8AB5880-0650-4BE7-9445-11726343A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74" r:id="rId12"/>
    <p:sldLayoutId id="2147483775" r:id="rId13"/>
    <p:sldLayoutId id="2147483776" r:id="rId14"/>
  </p:sldLayoutIdLst>
  <p:transition spd="med"/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1714C2A-3D15-4167-883D-0BAEFBFF9095}" type="datetimeFigureOut">
              <a:rPr lang="en-ZA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2017/12/13</a:t>
            </a:fld>
            <a:endParaRPr lang="en-ZA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ZA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D6DA36B-28FC-4209-9CC3-C3E2BF44F215}" type="slidenum">
              <a:rPr lang="en-ZA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929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landlockedzambia-africa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3929066"/>
            <a:ext cx="3030537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71575" y="1905000"/>
            <a:ext cx="6324600" cy="1600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Overview: Tourism Development in Zambia</a:t>
            </a:r>
            <a:endParaRPr lang="en-US" sz="2800" b="1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latin typeface="Berlin Sans FB Demi" pitchFamily="34" charset="0"/>
            </a:endParaRP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3214678" y="1142984"/>
            <a:ext cx="182293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000" b="1" dirty="0" smtClean="0"/>
              <a:t>            Republic of Zambia </a:t>
            </a:r>
            <a:endParaRPr lang="en-US" sz="1000" b="1" dirty="0"/>
          </a:p>
        </p:txBody>
      </p:sp>
      <p:sp>
        <p:nvSpPr>
          <p:cNvPr id="10" name="Subtitle 4"/>
          <p:cNvSpPr txBox="1">
            <a:spLocks/>
          </p:cNvSpPr>
          <p:nvPr/>
        </p:nvSpPr>
        <p:spPr>
          <a:xfrm>
            <a:off x="457200" y="1295400"/>
            <a:ext cx="8235950" cy="838200"/>
          </a:xfrm>
          <a:prstGeom prst="rect">
            <a:avLst/>
          </a:prstGeom>
        </p:spPr>
        <p:txBody>
          <a:bodyPr lIns="45720" rIns="246888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en-US" sz="1400" dirty="0" smtClean="0">
                <a:latin typeface="Baskerville Old Face" pitchFamily="18" charset="0"/>
                <a:cs typeface="+mn-cs"/>
              </a:rPr>
              <a:t>Embassy of the Republic of Zambia </a:t>
            </a:r>
            <a:endParaRPr lang="en-US" sz="1400" dirty="0" smtClean="0">
              <a:latin typeface="Baskerville Old Face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en-US" sz="1400" dirty="0" smtClean="0">
                <a:latin typeface="Baskerville Old Face" pitchFamily="18" charset="0"/>
                <a:cs typeface="+mn-cs"/>
              </a:rPr>
              <a:t>Ankara </a:t>
            </a:r>
            <a:endParaRPr lang="en-US" sz="1400" dirty="0">
              <a:latin typeface="Baskerville Old Face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endParaRPr lang="en-US" sz="2400" dirty="0" smtClean="0">
              <a:latin typeface="+mn-lt"/>
              <a:cs typeface="+mn-cs"/>
            </a:endParaRPr>
          </a:p>
        </p:txBody>
      </p:sp>
      <p:pic>
        <p:nvPicPr>
          <p:cNvPr id="6150" name="Picture 1" descr="hostelslog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119063"/>
            <a:ext cx="99060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Animated Flag of Zambia  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"/>
            <a:ext cx="1556989" cy="1357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ubtitle 4"/>
          <p:cNvSpPr txBox="1">
            <a:spLocks/>
          </p:cNvSpPr>
          <p:nvPr/>
        </p:nvSpPr>
        <p:spPr>
          <a:xfrm>
            <a:off x="142844" y="3857628"/>
            <a:ext cx="5857916" cy="1500198"/>
          </a:xfrm>
          <a:prstGeom prst="rect">
            <a:avLst/>
          </a:prstGeom>
        </p:spPr>
        <p:txBody>
          <a:bodyPr lIns="45720" rIns="246888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en-US" sz="2400" b="1" dirty="0" smtClean="0">
                <a:latin typeface="+mn-lt"/>
                <a:cs typeface="+mn-cs"/>
              </a:rPr>
              <a:t>      </a:t>
            </a:r>
            <a:r>
              <a:rPr lang="en-US" sz="2400" b="1" dirty="0" smtClean="0">
                <a:latin typeface="Baskerville Old Face" pitchFamily="18" charset="0"/>
                <a:cs typeface="+mn-cs"/>
              </a:rPr>
              <a:t>Presented  by: Bwalya Lyapa Nondo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en-US" sz="2400" b="1" dirty="0" smtClean="0">
                <a:latin typeface="Baskerville Old Face" pitchFamily="18" charset="0"/>
                <a:cs typeface="+mn-cs"/>
              </a:rPr>
              <a:t>                              Charge’ d’ Affaires</a:t>
            </a:r>
            <a:endParaRPr lang="en-US" sz="2400" b="1" dirty="0" smtClean="0">
              <a:latin typeface="Baskerville Old Face" pitchFamily="18" charset="0"/>
              <a:cs typeface="+mn-cs"/>
            </a:endParaRPr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Zambia Tourism Board\Desktop\Images\activities (2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"/>
            <a:ext cx="42148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4"/>
          <p:cNvSpPr/>
          <p:nvPr/>
        </p:nvSpPr>
        <p:spPr>
          <a:xfrm>
            <a:off x="251520" y="1412776"/>
            <a:ext cx="4608512" cy="360045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50000"/>
              </a:spcBef>
            </a:pPr>
            <a:r>
              <a:rPr lang="en-US" altLang="ko-KR" sz="1400" b="1" dirty="0" smtClean="0">
                <a:solidFill>
                  <a:srgbClr val="0056B4"/>
                </a:solidFill>
                <a:latin typeface="Georgia" pitchFamily="18" charset="0"/>
                <a:ea typeface="굴림" pitchFamily="34" charset="-127"/>
                <a:cs typeface="Arial" pitchFamily="34" charset="0"/>
              </a:rPr>
              <a:t>SCOPE OF PRESENTATION </a:t>
            </a:r>
          </a:p>
          <a:p>
            <a:pPr>
              <a:spcBef>
                <a:spcPct val="50000"/>
              </a:spcBef>
            </a:pPr>
            <a:r>
              <a:rPr lang="en-US" altLang="ko-KR" sz="1400" b="1" dirty="0" smtClean="0">
                <a:solidFill>
                  <a:srgbClr val="0056B4"/>
                </a:solidFill>
                <a:latin typeface="Georgia" pitchFamily="18" charset="0"/>
                <a:ea typeface="굴림" pitchFamily="34" charset="-127"/>
                <a:cs typeface="Arial" pitchFamily="34" charset="0"/>
              </a:rPr>
              <a:t>Part One:</a:t>
            </a:r>
            <a:endParaRPr kumimoji="0" lang="en-US" altLang="ko-KR" sz="1400" b="1" dirty="0" smtClean="0">
              <a:solidFill>
                <a:srgbClr val="0056B4"/>
              </a:solidFill>
              <a:latin typeface="Georgia" pitchFamily="18" charset="0"/>
              <a:ea typeface="굴림" pitchFamily="34" charset="-127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400" dirty="0" smtClean="0">
                <a:solidFill>
                  <a:schemeClr val="tx1"/>
                </a:solidFill>
                <a:latin typeface="Georgia" pitchFamily="18" charset="0"/>
                <a:ea typeface="굴림" pitchFamily="34" charset="-127"/>
                <a:cs typeface="Arial" pitchFamily="34" charset="0"/>
              </a:rPr>
              <a:t>Country Profile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400" dirty="0" smtClean="0">
                <a:solidFill>
                  <a:schemeClr val="tx1"/>
                </a:solidFill>
                <a:latin typeface="Georgia" pitchFamily="18" charset="0"/>
                <a:ea typeface="굴림" pitchFamily="34" charset="-127"/>
                <a:cs typeface="Arial" pitchFamily="34" charset="0"/>
              </a:rPr>
              <a:t>Government Policy on Tourism</a:t>
            </a:r>
            <a:endParaRPr kumimoji="0" lang="en-US" altLang="ko-KR" sz="1400" dirty="0" smtClean="0">
              <a:solidFill>
                <a:schemeClr val="tx1"/>
              </a:solidFill>
              <a:latin typeface="Georgia" pitchFamily="18" charset="0"/>
              <a:ea typeface="굴림" pitchFamily="34" charset="-127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400" dirty="0" smtClean="0">
                <a:solidFill>
                  <a:schemeClr val="tx1"/>
                </a:solidFill>
                <a:latin typeface="Georgia" pitchFamily="18" charset="0"/>
                <a:ea typeface="굴림" pitchFamily="34" charset="-127"/>
                <a:cs typeface="Arial" pitchFamily="34" charset="0"/>
              </a:rPr>
              <a:t>Measures to encourage growth of tourism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kumimoji="0" lang="en-US" altLang="ko-KR" sz="1400" dirty="0" smtClean="0">
                <a:solidFill>
                  <a:schemeClr val="tx1"/>
                </a:solidFill>
                <a:latin typeface="Georgia" pitchFamily="18" charset="0"/>
                <a:ea typeface="굴림" pitchFamily="34" charset="-127"/>
                <a:cs typeface="Arial" pitchFamily="34" charset="0"/>
              </a:rPr>
              <a:t>Tourism Product Base</a:t>
            </a:r>
            <a:endParaRPr lang="en-US" altLang="ko-KR" sz="1400" dirty="0" smtClean="0">
              <a:solidFill>
                <a:schemeClr val="tx1"/>
              </a:solidFill>
              <a:latin typeface="Georgia" pitchFamily="18" charset="0"/>
              <a:ea typeface="굴림" pitchFamily="34" charset="-127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kumimoji="0" lang="en-US" altLang="ko-KR" sz="1400" dirty="0" smtClean="0">
                <a:solidFill>
                  <a:schemeClr val="tx1"/>
                </a:solidFill>
                <a:latin typeface="Georgia" pitchFamily="18" charset="0"/>
                <a:ea typeface="굴림" pitchFamily="34" charset="-127"/>
                <a:cs typeface="Arial" pitchFamily="34" charset="0"/>
              </a:rPr>
              <a:t>Democracy </a:t>
            </a:r>
            <a:r>
              <a:rPr kumimoji="0" lang="en-US" altLang="ko-KR" sz="1400" smtClean="0">
                <a:solidFill>
                  <a:schemeClr val="tx1"/>
                </a:solidFill>
                <a:latin typeface="Georgia" pitchFamily="18" charset="0"/>
                <a:ea typeface="굴림" pitchFamily="34" charset="-127"/>
                <a:cs typeface="Arial" pitchFamily="34" charset="0"/>
              </a:rPr>
              <a:t>Index </a:t>
            </a:r>
            <a:endParaRPr kumimoji="0" lang="en-US" altLang="ko-KR" sz="1400" dirty="0" smtClean="0">
              <a:solidFill>
                <a:schemeClr val="tx1"/>
              </a:solidFill>
              <a:latin typeface="Georgia" pitchFamily="18" charset="0"/>
              <a:ea typeface="굴림" pitchFamily="34" charset="-127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ko-KR" sz="1400" dirty="0" smtClean="0">
                <a:solidFill>
                  <a:schemeClr val="tx1"/>
                </a:solidFill>
                <a:latin typeface="Georgia" pitchFamily="18" charset="0"/>
                <a:ea typeface="굴림" pitchFamily="34" charset="-127"/>
                <a:cs typeface="Arial" pitchFamily="34" charset="0"/>
              </a:rPr>
              <a:t>Examples of Tourism Investments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endParaRPr kumimoji="0" lang="en-US" altLang="ko-KR" sz="1400" dirty="0" smtClean="0">
              <a:solidFill>
                <a:schemeClr val="tx1"/>
              </a:solidFill>
              <a:latin typeface="Georgia" pitchFamily="18" charset="0"/>
              <a:ea typeface="굴림" pitchFamily="34" charset="-127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endParaRPr kumimoji="0" lang="en-US" altLang="ko-KR" sz="1400" dirty="0" smtClean="0">
              <a:solidFill>
                <a:schemeClr val="tx1"/>
              </a:solidFill>
              <a:latin typeface="Georgia" pitchFamily="18" charset="0"/>
              <a:ea typeface="굴림" pitchFamily="34" charset="-127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endParaRPr kumimoji="0" lang="en-US" altLang="ko-KR" sz="1400" dirty="0" smtClean="0">
              <a:solidFill>
                <a:schemeClr val="tx1"/>
              </a:solidFill>
              <a:latin typeface="Georgia" pitchFamily="18" charset="0"/>
              <a:ea typeface="굴림" pitchFamily="34" charset="-127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endParaRPr lang="en-US" altLang="ko-KR" sz="1400" dirty="0" smtClean="0">
              <a:solidFill>
                <a:schemeClr val="tx1"/>
              </a:solidFill>
              <a:latin typeface="Georgia" pitchFamily="18" charset="0"/>
              <a:ea typeface="굴림" pitchFamily="34" charset="-127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endParaRPr kumimoji="0" lang="en-US" altLang="ko-KR" sz="1400" dirty="0" smtClean="0">
              <a:solidFill>
                <a:schemeClr val="tx1"/>
              </a:solidFill>
              <a:latin typeface="Georgia" pitchFamily="18" charset="0"/>
              <a:ea typeface="굴림" pitchFamily="34" charset="-127"/>
              <a:cs typeface="Arial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endParaRPr kumimoji="0" lang="en-US" altLang="ko-KR" sz="2400" dirty="0" smtClean="0">
              <a:solidFill>
                <a:schemeClr val="tx1"/>
              </a:solidFill>
              <a:latin typeface="Georgia" pitchFamily="18" charset="0"/>
              <a:ea typeface="굴림" pitchFamily="34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Country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Land Mass: 752,614  Square Kilometers.</a:t>
            </a:r>
          </a:p>
          <a:p>
            <a:pPr>
              <a:defRPr/>
            </a:pPr>
            <a:r>
              <a:rPr lang="en-US" dirty="0" smtClean="0"/>
              <a:t>Land locked but land linked &amp; centrally located within the Southern African Region.</a:t>
            </a:r>
          </a:p>
          <a:p>
            <a:pPr>
              <a:defRPr/>
            </a:pPr>
            <a:r>
              <a:rPr lang="en-US" dirty="0" err="1" smtClean="0"/>
              <a:t>Neighbours</a:t>
            </a:r>
            <a:r>
              <a:rPr lang="en-US" dirty="0" smtClean="0"/>
              <a:t>: Angola, Botswana, DRC, Namibia, Malawi, Mozambique, Tanzania &amp; Zimbabwe.</a:t>
            </a:r>
          </a:p>
          <a:p>
            <a:pPr>
              <a:defRPr/>
            </a:pPr>
            <a:r>
              <a:rPr lang="en-US" dirty="0" smtClean="0"/>
              <a:t>Population: 13 million.</a:t>
            </a:r>
          </a:p>
          <a:p>
            <a:pPr>
              <a:defRPr/>
            </a:pPr>
            <a:r>
              <a:rPr lang="en-US" dirty="0" smtClean="0"/>
              <a:t>Religion: Predominantly Christian.</a:t>
            </a:r>
          </a:p>
          <a:p>
            <a:pPr>
              <a:defRPr/>
            </a:pPr>
            <a:r>
              <a:rPr lang="en-US" dirty="0" smtClean="0"/>
              <a:t>Official language: English.</a:t>
            </a:r>
          </a:p>
          <a:p>
            <a:pPr>
              <a:defRPr/>
            </a:pPr>
            <a:r>
              <a:rPr lang="en-US" dirty="0" smtClean="0"/>
              <a:t>Ethnic Groups: 73 (All co-existing).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200" dirty="0" smtClean="0"/>
              <a:t>GOVERNMENT POLICY ON TOURISM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2800" dirty="0" smtClean="0"/>
              <a:t>Tourism prioritized second on the economic agenda after agriculture.</a:t>
            </a:r>
          </a:p>
          <a:p>
            <a:pPr eaLnBrk="1" hangingPunct="1">
              <a:defRPr/>
            </a:pPr>
            <a:r>
              <a:rPr lang="en-US" sz="2800" dirty="0" smtClean="0"/>
              <a:t>Private sector driven-previously state owned enterprises have been privatized or put on long lease.</a:t>
            </a:r>
          </a:p>
          <a:p>
            <a:pPr eaLnBrk="1" hangingPunct="1">
              <a:defRPr/>
            </a:pPr>
            <a:r>
              <a:rPr lang="en-US" sz="2800" dirty="0" smtClean="0"/>
              <a:t>Balanced use of natural resources to ensure sustainable tourism.</a:t>
            </a:r>
          </a:p>
          <a:p>
            <a:pPr eaLnBrk="1" hangingPunct="1">
              <a:defRPr/>
            </a:pPr>
            <a:r>
              <a:rPr lang="en-US" sz="2800" dirty="0" smtClean="0"/>
              <a:t>Private/Public Partnerships to give impetus to the growth of the tourism sector.</a:t>
            </a:r>
          </a:p>
          <a:p>
            <a:pPr eaLnBrk="1" hangingPunct="1">
              <a:defRPr/>
            </a:pPr>
            <a:r>
              <a:rPr lang="en-US" sz="2800" dirty="0" smtClean="0"/>
              <a:t>Introduction of Tourism &amp; Hospitality Act.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1800" dirty="0" smtClean="0"/>
              <a:t>        </a:t>
            </a:r>
            <a:r>
              <a:rPr lang="en-US" sz="1800" b="1" dirty="0" smtClean="0">
                <a:latin typeface="Arial Rounded MT Bold" pitchFamily="34" charset="0"/>
              </a:rPr>
              <a:t>MEASURES TO ENCOURAGE GROWTH  OF  TOURISM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algn="just" eaLnBrk="1" hangingPunct="1">
              <a:defRPr/>
            </a:pPr>
            <a:r>
              <a:rPr lang="en-US" sz="2800" dirty="0" smtClean="0"/>
              <a:t>Infrastructure development in three priority areas namely Kafue National Park, Northern Circuit &amp; the Tourist Capital, Livingstone.</a:t>
            </a:r>
          </a:p>
          <a:p>
            <a:pPr eaLnBrk="1" hangingPunct="1">
              <a:defRPr/>
            </a:pPr>
            <a:r>
              <a:rPr lang="en-US" sz="2800" dirty="0" smtClean="0"/>
              <a:t>Kasaba-Bay Tourism Project  with more than 20 investment sites.</a:t>
            </a:r>
            <a:endParaRPr lang="en-US" sz="2800" b="1" dirty="0" smtClean="0"/>
          </a:p>
          <a:p>
            <a:pPr eaLnBrk="1" hangingPunct="1">
              <a:defRPr/>
            </a:pPr>
            <a:r>
              <a:rPr lang="en-US" sz="2800" dirty="0" smtClean="0"/>
              <a:t>Rehabilitation and expansion of airports. </a:t>
            </a:r>
          </a:p>
          <a:p>
            <a:pPr eaLnBrk="1" hangingPunct="1">
              <a:defRPr/>
            </a:pPr>
            <a:r>
              <a:rPr lang="en-US" sz="2800" dirty="0" smtClean="0"/>
              <a:t>Rehabilitation and construction of roads leading to  tourism sites.</a:t>
            </a:r>
          </a:p>
          <a:p>
            <a:pPr eaLnBrk="1" hangingPunct="1">
              <a:defRPr/>
            </a:pPr>
            <a:r>
              <a:rPr lang="en-US" sz="2800" dirty="0" smtClean="0"/>
              <a:t>Upgrading of power supply to all potential tourism sites.</a:t>
            </a:r>
          </a:p>
          <a:p>
            <a:pPr eaLnBrk="1" hangingPunct="1">
              <a:defRPr/>
            </a:pPr>
            <a:r>
              <a:rPr lang="en-US" sz="2800" dirty="0" smtClean="0"/>
              <a:t>UNIVISA</a:t>
            </a:r>
          </a:p>
          <a:p>
            <a:pPr eaLnBrk="1" hangingPunct="1">
              <a:defRPr/>
            </a:pPr>
            <a:endParaRPr lang="en-US" sz="2800" dirty="0" smtClean="0"/>
          </a:p>
          <a:p>
            <a:pPr eaLnBrk="1" hangingPunct="1">
              <a:defRPr/>
            </a:pPr>
            <a:endParaRPr lang="en-US" sz="2800" dirty="0" smtClean="0"/>
          </a:p>
          <a:p>
            <a:pPr eaLnBrk="1" hangingPunct="1">
              <a:buNone/>
              <a:defRPr/>
            </a:pPr>
            <a:r>
              <a:rPr lang="en-US" sz="28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Tourism product 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Mainly nature-based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20 National Parks &amp; 36 Game Management Areas.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The Victoria Falls-one of the seven wonders of the world.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Walking Safari (world’s biggest scope).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Spectacular cultural heritage.</a:t>
            </a:r>
          </a:p>
          <a:p>
            <a:pPr algn="just">
              <a:lnSpc>
                <a:spcPct val="90000"/>
              </a:lnSpc>
              <a:defRPr/>
            </a:pPr>
            <a:r>
              <a:rPr lang="en-US" dirty="0" smtClean="0"/>
              <a:t>The </a:t>
            </a:r>
            <a:r>
              <a:rPr lang="en-US" dirty="0" err="1" smtClean="0"/>
              <a:t>Kavango</a:t>
            </a:r>
            <a:r>
              <a:rPr lang="en-US" dirty="0" smtClean="0"/>
              <a:t>-Trans-Frontier Conservation Area (KAZA-TFC)-28,000 Sq Km making it the biggest Park in the world. It is a shared estate by 4 Southern Africa Development Community (SADC) member countries namely Zambia, Zimbabwe, Angola, Botswana &amp; Namibia.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>
              <a:defRPr/>
            </a:pPr>
            <a:r>
              <a:rPr lang="en-US" altLang="ko-KR" b="1" dirty="0" smtClean="0"/>
              <a:t>Democracy Index</a:t>
            </a:r>
            <a:endParaRPr lang="en-US" altLang="ko-KR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764704"/>
            <a:ext cx="8498334" cy="511679"/>
          </a:xfrm>
          <a:prstGeom prst="rect">
            <a:avLst/>
          </a:prstGeom>
          <a:noFill/>
          <a:effectLst/>
        </p:spPr>
        <p:txBody>
          <a:bodyPr lIns="0" tIns="0" rIns="0" bIns="0" anchor="ctr">
            <a:spAutoFit/>
          </a:bodyPr>
          <a:lstStyle/>
          <a:p>
            <a:pPr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맑은 고딕" pitchFamily="50" charset="-127"/>
                <a:ea typeface="맑은 고딕"/>
                <a:cs typeface="Arial" pitchFamily="34" charset="0"/>
              </a:rPr>
              <a:t>Stable Political and Social Environment</a:t>
            </a:r>
          </a:p>
        </p:txBody>
      </p:sp>
      <p:grpSp>
        <p:nvGrpSpPr>
          <p:cNvPr id="3" name="그룹 10"/>
          <p:cNvGrpSpPr>
            <a:grpSpLocks/>
          </p:cNvGrpSpPr>
          <p:nvPr/>
        </p:nvGrpSpPr>
        <p:grpSpPr bwMode="auto">
          <a:xfrm>
            <a:off x="467544" y="3717032"/>
            <a:ext cx="4176464" cy="2794237"/>
            <a:chOff x="4214332" y="2121421"/>
            <a:chExt cx="4247659" cy="2873502"/>
          </a:xfrm>
        </p:grpSpPr>
        <p:sp>
          <p:nvSpPr>
            <p:cNvPr id="236551" name="TextBox 17"/>
            <p:cNvSpPr txBox="1">
              <a:spLocks noChangeArrowheads="1"/>
            </p:cNvSpPr>
            <p:nvPr/>
          </p:nvSpPr>
          <p:spPr bwMode="auto">
            <a:xfrm>
              <a:off x="4214332" y="2491674"/>
              <a:ext cx="4247659" cy="2503249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kumimoji="0" lang="en-US" altLang="ko-KR" sz="3000" b="1" dirty="0">
                  <a:latin typeface="맑은 고딕" pitchFamily="34" charset="-127"/>
                  <a:ea typeface="맑은 고딕" pitchFamily="34" charset="-127"/>
                </a:rPr>
                <a:t>EIU Democracy Index </a:t>
              </a:r>
              <a:r>
                <a:rPr kumimoji="0" lang="en-US" altLang="ko-KR" sz="3000" b="1" dirty="0" smtClean="0">
                  <a:latin typeface="맑은 고딕" pitchFamily="34" charset="-127"/>
                  <a:ea typeface="맑은 고딕" pitchFamily="34" charset="-127"/>
                </a:rPr>
                <a:t>(Zambia)</a:t>
              </a:r>
              <a:endParaRPr kumimoji="0" lang="en-US" altLang="ko-KR" sz="3000" b="1" dirty="0">
                <a:latin typeface="맑은 고딕" pitchFamily="34" charset="-127"/>
                <a:ea typeface="맑은 고딕" pitchFamily="34" charset="-127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kumimoji="0" lang="en-US" altLang="ko-KR" sz="3000" b="1" dirty="0" smtClean="0">
                  <a:latin typeface="맑은 고딕" pitchFamily="34" charset="-127"/>
                  <a:ea typeface="맑은 고딕" pitchFamily="34" charset="-127"/>
                </a:rPr>
                <a:t> </a:t>
              </a:r>
              <a:r>
                <a:rPr lang="en-US" altLang="ko-KR" sz="3000" b="1" dirty="0" smtClean="0">
                  <a:solidFill>
                    <a:srgbClr val="FF0000"/>
                  </a:solidFill>
                  <a:latin typeface="맑은 고딕" pitchFamily="34" charset="-127"/>
                  <a:ea typeface="맑은 고딕" pitchFamily="34" charset="-127"/>
                </a:rPr>
                <a:t>71</a:t>
              </a:r>
              <a:r>
                <a:rPr lang="en-US" altLang="ko-KR" sz="3000" b="1" baseline="30000" dirty="0" smtClean="0">
                  <a:solidFill>
                    <a:srgbClr val="FF0000"/>
                  </a:solidFill>
                  <a:latin typeface="맑은 고딕" pitchFamily="34" charset="-127"/>
                  <a:ea typeface="맑은 고딕" pitchFamily="34" charset="-127"/>
                </a:rPr>
                <a:t>st</a:t>
              </a:r>
              <a:r>
                <a:rPr lang="en-US" altLang="ko-KR" sz="3000" b="1" dirty="0" smtClean="0">
                  <a:solidFill>
                    <a:srgbClr val="FF0000"/>
                  </a:solidFill>
                  <a:latin typeface="맑은 고딕" pitchFamily="34" charset="-127"/>
                  <a:ea typeface="맑은 고딕" pitchFamily="34" charset="-127"/>
                </a:rPr>
                <a:t> </a:t>
              </a:r>
              <a:r>
                <a:rPr kumimoji="0" lang="en-US" altLang="ko-KR" sz="3000" b="1" dirty="0" smtClean="0">
                  <a:latin typeface="맑은 고딕" pitchFamily="34" charset="-127"/>
                  <a:ea typeface="맑은 고딕" pitchFamily="34" charset="-127"/>
                </a:rPr>
                <a:t>globally</a:t>
              </a:r>
              <a:endParaRPr kumimoji="0" lang="en-US" altLang="ko-KR" sz="3000" b="1" dirty="0">
                <a:latin typeface="맑은 고딕" pitchFamily="34" charset="-127"/>
                <a:ea typeface="맑은 고딕" pitchFamily="34" charset="-127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ü"/>
              </a:pPr>
              <a:r>
                <a:rPr kumimoji="0" lang="en-US" altLang="ko-KR" sz="3000" b="1" dirty="0">
                  <a:latin typeface="맑은 고딕" pitchFamily="34" charset="-127"/>
                  <a:ea typeface="맑은 고딕" pitchFamily="34" charset="-127"/>
                </a:rPr>
                <a:t> </a:t>
              </a:r>
              <a:r>
                <a:rPr lang="en-US" altLang="ko-KR" sz="3000" b="1" dirty="0" smtClean="0">
                  <a:solidFill>
                    <a:srgbClr val="FF0000"/>
                  </a:solidFill>
                  <a:latin typeface="맑은 고딕" pitchFamily="34" charset="-127"/>
                  <a:ea typeface="맑은 고딕" pitchFamily="34" charset="-127"/>
                </a:rPr>
                <a:t>7</a:t>
              </a:r>
              <a:r>
                <a:rPr lang="en-US" altLang="ko-KR" sz="3000" b="1" baseline="30000" dirty="0" smtClean="0">
                  <a:solidFill>
                    <a:srgbClr val="FF0000"/>
                  </a:solidFill>
                  <a:latin typeface="맑은 고딕" pitchFamily="34" charset="-127"/>
                  <a:ea typeface="맑은 고딕" pitchFamily="34" charset="-127"/>
                </a:rPr>
                <a:t>th</a:t>
              </a:r>
              <a:r>
                <a:rPr lang="en-US" altLang="ko-KR" sz="3000" b="1" dirty="0" smtClean="0">
                  <a:solidFill>
                    <a:srgbClr val="FF0000"/>
                  </a:solidFill>
                  <a:latin typeface="맑은 고딕" pitchFamily="34" charset="-127"/>
                  <a:ea typeface="맑은 고딕" pitchFamily="34" charset="-127"/>
                </a:rPr>
                <a:t> </a:t>
              </a:r>
              <a:r>
                <a:rPr kumimoji="0" lang="en-US" altLang="ko-KR" sz="3000" b="1" dirty="0" smtClean="0">
                  <a:latin typeface="맑은 고딕" pitchFamily="34" charset="-127"/>
                  <a:ea typeface="맑은 고딕" pitchFamily="34" charset="-127"/>
                </a:rPr>
                <a:t>in Africa</a:t>
              </a:r>
              <a:endParaRPr kumimoji="0" lang="en-US" altLang="ko-KR" sz="3000" b="1" dirty="0">
                <a:latin typeface="맑은 고딕" pitchFamily="34" charset="-127"/>
                <a:ea typeface="맑은 고딕" pitchFamily="34" charset="-127"/>
              </a:endParaRPr>
            </a:p>
          </p:txBody>
        </p:sp>
        <p:pic>
          <p:nvPicPr>
            <p:cNvPr id="236552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3835" y="2121421"/>
              <a:ext cx="4238156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3186" name="Picture 2" descr="http://ukzambians.co.uk/home/wp-content/uploads/2011/10/zambian-parliame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340768"/>
            <a:ext cx="4392488" cy="2377440"/>
          </a:xfrm>
          <a:prstGeom prst="rect">
            <a:avLst/>
          </a:prstGeom>
          <a:noFill/>
        </p:spPr>
      </p:pic>
      <p:pic>
        <p:nvPicPr>
          <p:cNvPr id="93188" name="Picture 4" descr="http://www.daily-mail.co.zm/wp-content/uploads/2012/04/Parley-composition-April-2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1340768"/>
            <a:ext cx="3267075" cy="417646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508104" y="5517232"/>
            <a:ext cx="3176895" cy="6771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Index of Africa Governance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16  Out 0f 43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http://www.wikiprogress.org/images/thumb/Mo-Ibrahim-Foundation.jpg/271px-Mo-Ibrahim-Foundatio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5517232"/>
            <a:ext cx="876438" cy="72008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28600" y="838200"/>
            <a:ext cx="8785225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endParaRPr lang="en-GB" altLang="zh-CN" sz="2800" b="1">
              <a:latin typeface="Trebuchet MS" pitchFamily="34" charset="0"/>
              <a:ea typeface="宋体" charset="-122"/>
            </a:endParaRPr>
          </a:p>
        </p:txBody>
      </p:sp>
      <p:pic>
        <p:nvPicPr>
          <p:cNvPr id="6152" name="Picture 1"/>
          <p:cNvPicPr>
            <a:picLocks noChangeAspect="1" noChangeArrowheads="1"/>
          </p:cNvPicPr>
          <p:nvPr/>
        </p:nvPicPr>
        <p:blipFill>
          <a:blip r:embed="rId3" cstate="print">
            <a:lum contrast="-10000"/>
          </a:blip>
          <a:srcRect l="18294" r="17239"/>
          <a:stretch>
            <a:fillRect/>
          </a:stretch>
        </p:blipFill>
        <p:spPr bwMode="auto">
          <a:xfrm>
            <a:off x="4038600" y="693945"/>
            <a:ext cx="5105400" cy="616405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9" name="Rectangle 5"/>
          <p:cNvSpPr>
            <a:spLocks noChangeArrowheads="1"/>
          </p:cNvSpPr>
          <p:nvPr/>
        </p:nvSpPr>
        <p:spPr bwMode="gray">
          <a:xfrm>
            <a:off x="179512" y="1340768"/>
            <a:ext cx="1076325" cy="687388"/>
          </a:xfrm>
          <a:prstGeom prst="rect">
            <a:avLst/>
          </a:prstGeom>
          <a:solidFill>
            <a:srgbClr val="333333">
              <a:alpha val="37000"/>
            </a:srgbClr>
          </a:solidFill>
          <a:ln w="190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93296" tIns="46648" rIns="93296" bIns="46648" anchor="ctr"/>
          <a:lstStyle/>
          <a:p>
            <a:pPr algn="ctr" defTabSz="933450">
              <a:defRPr/>
            </a:pPr>
            <a:r>
              <a:rPr lang="en-GB" sz="1400" b="1">
                <a:latin typeface="Times New Roman" pitchFamily="18" charset="0"/>
              </a:rPr>
              <a:t>By Road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gray">
          <a:xfrm>
            <a:off x="179512" y="3284984"/>
            <a:ext cx="1076325" cy="687388"/>
          </a:xfrm>
          <a:prstGeom prst="rect">
            <a:avLst/>
          </a:prstGeom>
          <a:solidFill>
            <a:srgbClr val="333333">
              <a:alpha val="36863"/>
            </a:srgbClr>
          </a:solidFill>
          <a:ln w="190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93296" tIns="46648" rIns="93296" bIns="46648" anchor="ctr"/>
          <a:lstStyle/>
          <a:p>
            <a:pPr algn="ctr" defTabSz="933450">
              <a:defRPr/>
            </a:pPr>
            <a:r>
              <a:rPr lang="en-GB" sz="1400" b="1">
                <a:latin typeface="Times New Roman" pitchFamily="18" charset="0"/>
              </a:rPr>
              <a:t>By  Air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gray">
          <a:xfrm>
            <a:off x="251520" y="5661248"/>
            <a:ext cx="1076325" cy="687388"/>
          </a:xfrm>
          <a:prstGeom prst="rect">
            <a:avLst/>
          </a:prstGeom>
          <a:solidFill>
            <a:srgbClr val="333333">
              <a:alpha val="36863"/>
            </a:srgbClr>
          </a:solidFill>
          <a:ln w="19050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93296" tIns="46648" rIns="93296" bIns="46648" anchor="ctr"/>
          <a:lstStyle/>
          <a:p>
            <a:pPr algn="ctr" defTabSz="933450">
              <a:defRPr/>
            </a:pPr>
            <a:r>
              <a:rPr lang="en-GB" sz="1400" b="1" dirty="0">
                <a:latin typeface="Times New Roman" pitchFamily="18" charset="0"/>
              </a:rPr>
              <a:t>By Rail</a:t>
            </a:r>
          </a:p>
        </p:txBody>
      </p:sp>
      <p:pic>
        <p:nvPicPr>
          <p:cNvPr id="12" name="Picture 11" descr="road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1124744"/>
            <a:ext cx="1972817" cy="12592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 descr="163985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63688" y="3212976"/>
            <a:ext cx="1905000" cy="1266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 descr="Zambia-trai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63688" y="5301208"/>
            <a:ext cx="1905000" cy="12161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제목 1"/>
          <p:cNvSpPr txBox="1">
            <a:spLocks/>
          </p:cNvSpPr>
          <p:nvPr/>
        </p:nvSpPr>
        <p:spPr>
          <a:xfrm>
            <a:off x="235797" y="128226"/>
            <a:ext cx="8715438" cy="52322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73573"/>
                    </a:gs>
                    <a:gs pos="100000">
                      <a:srgbClr val="073573"/>
                    </a:gs>
                  </a:gsLst>
                </a:gradFill>
                <a:effectLst/>
                <a:uLnTx/>
                <a:uFillTx/>
                <a:latin typeface="맑은 고딕" pitchFamily="50" charset="-127"/>
                <a:ea typeface="굴림" pitchFamily="50" charset="-127"/>
                <a:cs typeface="+mj-cs"/>
              </a:rPr>
              <a:t>Strategically Located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73573"/>
                  </a:gs>
                  <a:gs pos="100000">
                    <a:srgbClr val="073573"/>
                  </a:gs>
                </a:gsLst>
              </a:gradFill>
              <a:effectLst/>
              <a:uLnTx/>
              <a:uFillTx/>
              <a:latin typeface="맑은 고딕" pitchFamily="50" charset="-127"/>
              <a:ea typeface="굴림" pitchFamily="50" charset="-127"/>
              <a:cs typeface="+mj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47664" y="2708920"/>
            <a:ext cx="2357437" cy="369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Three </a:t>
            </a:r>
            <a:r>
              <a:rPr kumimoji="0" lang="en-US" altLang="ko-KR" dirty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Intl. </a:t>
            </a:r>
            <a:r>
              <a:rPr kumimoji="0" lang="en-US" altLang="ko-KR" dirty="0" smtClean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Airports</a:t>
            </a:r>
            <a:endParaRPr kumimoji="0" lang="en-US" altLang="ko-KR" dirty="0">
              <a:solidFill>
                <a:prstClr val="black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59632" y="692696"/>
            <a:ext cx="288032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Organized Regional </a:t>
            </a:r>
            <a:r>
              <a:rPr lang="en-US" altLang="ko-KR" dirty="0" smtClean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Roads</a:t>
            </a:r>
            <a:endParaRPr kumimoji="0" lang="en-US" altLang="ko-KR" dirty="0">
              <a:solidFill>
                <a:prstClr val="black"/>
              </a:solidFill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9" name="그림 102" descr="airport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59632" y="3429000"/>
            <a:ext cx="4286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1403648" y="4869160"/>
            <a:ext cx="2357437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prstClr val="black"/>
                </a:solidFill>
                <a:latin typeface="Georgia" pitchFamily="18" charset="0"/>
                <a:cs typeface="Arial" pitchFamily="34" charset="0"/>
              </a:rPr>
              <a:t>Inter-connected rail</a:t>
            </a:r>
            <a:endParaRPr kumimoji="0" lang="en-US" altLang="ko-KR" dirty="0">
              <a:solidFill>
                <a:prstClr val="black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22" name="모서리가 둥근 직사각형 45"/>
          <p:cNvSpPr>
            <a:spLocks noChangeArrowheads="1"/>
          </p:cNvSpPr>
          <p:nvPr/>
        </p:nvSpPr>
        <p:spPr bwMode="auto">
          <a:xfrm>
            <a:off x="5724128" y="6453336"/>
            <a:ext cx="1008062" cy="271463"/>
          </a:xfrm>
          <a:prstGeom prst="roundRect">
            <a:avLst>
              <a:gd name="adj" fmla="val 16667"/>
            </a:avLst>
          </a:prstGeom>
          <a:solidFill>
            <a:srgbClr val="00B440">
              <a:lumMod val="50000"/>
            </a:srgb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0000"/>
              <a:buFont typeface="Wingdings" pitchFamily="2" charset="2"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Arial" pitchFamily="34" charset="0"/>
              </a:rPr>
              <a:t>RSA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Arial" pitchFamily="34" charset="0"/>
            </a:endParaRPr>
          </a:p>
        </p:txBody>
      </p:sp>
      <p:sp>
        <p:nvSpPr>
          <p:cNvPr id="24" name="모서리가 둥근 직사각형 45"/>
          <p:cNvSpPr>
            <a:spLocks noChangeArrowheads="1"/>
          </p:cNvSpPr>
          <p:nvPr/>
        </p:nvSpPr>
        <p:spPr bwMode="auto">
          <a:xfrm>
            <a:off x="7524328" y="1412776"/>
            <a:ext cx="1008062" cy="271463"/>
          </a:xfrm>
          <a:prstGeom prst="roundRect">
            <a:avLst>
              <a:gd name="adj" fmla="val 16667"/>
            </a:avLst>
          </a:prstGeom>
          <a:solidFill>
            <a:srgbClr val="00B440">
              <a:lumMod val="50000"/>
            </a:srgbClr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0000"/>
              <a:buFont typeface="Wingdings" pitchFamily="2" charset="2"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gun Gothic" pitchFamily="34" charset="-127"/>
                <a:ea typeface="Malgun Gothic" pitchFamily="34" charset="-127"/>
                <a:cs typeface="Arial" pitchFamily="34" charset="0"/>
              </a:rPr>
              <a:t>KENYA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gun Gothic" pitchFamily="34" charset="-127"/>
              <a:ea typeface="Malgun Gothic" pitchFamily="34" charset="-127"/>
              <a:cs typeface="Arial" pitchFamily="34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139952" y="620688"/>
            <a:ext cx="32403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8900" indent="-88900" algn="ctr" fontAlgn="auto">
              <a:spcBef>
                <a:spcPct val="20000"/>
              </a:spcBef>
              <a:spcAft>
                <a:spcPts val="0"/>
              </a:spcAft>
              <a:buSzPct val="50000"/>
              <a:buFont typeface="Wingdings" pitchFamily="2" charset="2"/>
              <a:buChar char="§"/>
              <a:defRPr/>
            </a:pPr>
            <a:r>
              <a:rPr kumimoji="0" lang="en-US" altLang="ko-K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440">
                      <a:lumMod val="75000"/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kumimoji="0" lang="en-US" altLang="ko-K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440">
                      <a:lumMod val="75000"/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  <a:ea typeface="맑은 고딕"/>
                <a:cs typeface="Arial" pitchFamily="34" charset="0"/>
              </a:rPr>
              <a:t>Untapped growing  regional market</a:t>
            </a:r>
            <a:endParaRPr kumimoji="0" lang="en-US" altLang="ko-K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00B440">
                    <a:lumMod val="75000"/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/>
              <a:ea typeface="맑은 고딕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 descr="E:\Zambian photos\ZAM2a0001H.jpg"/>
          <p:cNvPicPr>
            <a:picLocks noChangeAspect="1" noChangeArrowheads="1"/>
          </p:cNvPicPr>
          <p:nvPr/>
        </p:nvPicPr>
        <p:blipFill>
          <a:blip r:embed="rId2"/>
          <a:srcRect t="15126"/>
          <a:stretch>
            <a:fillRect/>
          </a:stretch>
        </p:blipFill>
        <p:spPr bwMode="auto">
          <a:xfrm>
            <a:off x="0" y="762000"/>
            <a:ext cx="9144000" cy="583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296400" cy="762000"/>
          </a:xfrm>
        </p:spPr>
        <p:txBody>
          <a:bodyPr anchor="b">
            <a:normAutofit fontScale="90000"/>
          </a:bodyPr>
          <a:lstStyle/>
          <a:p>
            <a:pPr eaLnBrk="1" hangingPunct="1">
              <a:defRPr/>
            </a:pPr>
            <a:r>
              <a:rPr 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EXAMPLES OF SOME  TOURISM INVESTMENTS 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Sun International Resort and Convention Centre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809C53-BB7E-4B11-B1C5-F4DC99C6BDA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14340" name="Picture 8" descr="C:\Users\Ministry of Tourism\Desktop\Chrisma m\the-poo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381000"/>
            <a:ext cx="4572000" cy="3200400"/>
          </a:xfrm>
          <a:noFill/>
        </p:spPr>
      </p:pic>
      <p:pic>
        <p:nvPicPr>
          <p:cNvPr id="14341" name="Content Placeholder 6" descr="IMG_160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8100" y="381000"/>
            <a:ext cx="4572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Rectangle 1"/>
          <p:cNvSpPr>
            <a:spLocks noChangeArrowheads="1"/>
          </p:cNvSpPr>
          <p:nvPr/>
        </p:nvSpPr>
        <p:spPr bwMode="auto">
          <a:xfrm>
            <a:off x="4872038" y="0"/>
            <a:ext cx="4249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CHRISMA HOTEL LIVINGSTONE</a:t>
            </a:r>
            <a:endParaRPr lang="en-GB"/>
          </a:p>
        </p:txBody>
      </p:sp>
      <p:sp>
        <p:nvSpPr>
          <p:cNvPr id="14343" name="Rectangle 1"/>
          <p:cNvSpPr>
            <a:spLocks noChangeArrowheads="1"/>
          </p:cNvSpPr>
          <p:nvPr/>
        </p:nvSpPr>
        <p:spPr bwMode="auto">
          <a:xfrm>
            <a:off x="0" y="0"/>
            <a:ext cx="4249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PROTEA HOTEL LIVINGSTONE</a:t>
            </a:r>
            <a:endParaRPr lang="en-GB"/>
          </a:p>
        </p:txBody>
      </p:sp>
      <p:pic>
        <p:nvPicPr>
          <p:cNvPr id="14344" name="Picture 2" descr="C:\Users\Mathais Mwanza\Pictures\BLOCK 1 0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962400"/>
            <a:ext cx="4572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Rectangle 1"/>
          <p:cNvSpPr>
            <a:spLocks noChangeArrowheads="1"/>
          </p:cNvSpPr>
          <p:nvPr/>
        </p:nvSpPr>
        <p:spPr bwMode="auto">
          <a:xfrm>
            <a:off x="1905000" y="3592513"/>
            <a:ext cx="4249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LAKE SAFARI LODGE IN SIAVONGA</a:t>
            </a:r>
            <a:endParaRPr lang="en-GB" b="1">
              <a:solidFill>
                <a:srgbClr val="FF0000"/>
              </a:solidFill>
            </a:endParaRPr>
          </a:p>
        </p:txBody>
      </p:sp>
      <p:pic>
        <p:nvPicPr>
          <p:cNvPr id="14346" name="Picture 2" descr="C:\Users\Mathais Mwanza\Pictures\BLOCK 1 01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588" y="3962400"/>
            <a:ext cx="457358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YOU ARE MOST WELCOME TO ZAMBIA</a:t>
            </a:r>
          </a:p>
          <a:p>
            <a:endParaRPr lang="en-US" b="1" dirty="0" smtClean="0"/>
          </a:p>
          <a:p>
            <a:pPr>
              <a:buNone/>
            </a:pPr>
            <a:r>
              <a:rPr lang="en-US" b="1" dirty="0" smtClean="0"/>
              <a:t>                       THANK YOU!</a:t>
            </a:r>
            <a:endParaRPr lang="en-US" b="1" dirty="0"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9194</TotalTime>
  <Words>407</Words>
  <Application>Microsoft Office PowerPoint</Application>
  <PresentationFormat>On-screen Show (4:3)</PresentationFormat>
  <Paragraphs>75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8" baseType="lpstr">
      <vt:lpstr>맑은 고딕</vt:lpstr>
      <vt:lpstr>맑은 고딕</vt:lpstr>
      <vt:lpstr>宋体</vt:lpstr>
      <vt:lpstr>Arial</vt:lpstr>
      <vt:lpstr>Arial Rounded MT Bold</vt:lpstr>
      <vt:lpstr>Baskerville Old Face</vt:lpstr>
      <vt:lpstr>Berlin Sans FB Demi</vt:lpstr>
      <vt:lpstr>Calibri</vt:lpstr>
      <vt:lpstr>Constantia</vt:lpstr>
      <vt:lpstr>Georgia</vt:lpstr>
      <vt:lpstr>굴림</vt:lpstr>
      <vt:lpstr>Times New Roman</vt:lpstr>
      <vt:lpstr>Trebuchet MS</vt:lpstr>
      <vt:lpstr>Wingdings</vt:lpstr>
      <vt:lpstr>Wingdings 2</vt:lpstr>
      <vt:lpstr>Default Design</vt:lpstr>
      <vt:lpstr>Office Theme</vt:lpstr>
      <vt:lpstr>Overview: Tourism Development in Zambia</vt:lpstr>
      <vt:lpstr>PowerPoint Presentation</vt:lpstr>
      <vt:lpstr>Country Profile</vt:lpstr>
      <vt:lpstr>GOVERNMENT POLICY ON TOURISM</vt:lpstr>
      <vt:lpstr>        MEASURES TO ENCOURAGE GROWTH  OF  TOURISM </vt:lpstr>
      <vt:lpstr>Tourism product base</vt:lpstr>
      <vt:lpstr>Democracy Index</vt:lpstr>
      <vt:lpstr>PowerPoint Presentation</vt:lpstr>
      <vt:lpstr>EXAMPLES OF SOME  TOURISM INVESTMENTS   Sun International Resort and Convention Centre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Investing in Zambia</dc:title>
  <dc:creator>Simon</dc:creator>
  <cp:lastModifiedBy>lyapa</cp:lastModifiedBy>
  <cp:revision>467</cp:revision>
  <cp:lastPrinted>2012-04-25T10:54:10Z</cp:lastPrinted>
  <dcterms:created xsi:type="dcterms:W3CDTF">2009-08-07T02:53:49Z</dcterms:created>
  <dcterms:modified xsi:type="dcterms:W3CDTF">2017-12-13T07:22:17Z</dcterms:modified>
</cp:coreProperties>
</file>